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4" r:id="rId17"/>
    <p:sldId id="275" r:id="rId18"/>
    <p:sldId id="277"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0972" autoAdjust="0"/>
  </p:normalViewPr>
  <p:slideViewPr>
    <p:cSldViewPr snapToGrid="0">
      <p:cViewPr>
        <p:scale>
          <a:sx n="100" d="100"/>
          <a:sy n="100" d="100"/>
        </p:scale>
        <p:origin x="-20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DDE13B-8556-43CE-AC44-32CC1B710B79}" type="slidenum">
              <a:rPr lang="en-US"/>
              <a:pPr/>
              <a:t>3</a:t>
            </a:fld>
            <a:endParaRPr 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xfrm>
            <a:off x="914400" y="4343400"/>
            <a:ext cx="5029200" cy="4114800"/>
          </a:xfrm>
        </p:spPr>
        <p:txBody>
          <a:bodyPr/>
          <a:lstStyle/>
          <a:p>
            <a:pPr algn="just">
              <a:spcAft>
                <a:spcPts val="1000"/>
              </a:spcAft>
            </a:pP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11E38-C466-433F-A3D2-7FC1C8A666A1}" type="slidenum">
              <a:rPr lang="en-US"/>
              <a:pPr/>
              <a:t>16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083C93-43B6-4312-90F3-38F70C07ACB8}" type="slidenum">
              <a:rPr lang="en-US"/>
              <a:pPr/>
              <a:t>17</a:t>
            </a:fld>
            <a:endParaRPr 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A137B-F050-4495-9C00-C07836F15266}" type="slidenum">
              <a:rPr lang="en-US"/>
              <a:pPr/>
              <a:t>18</a:t>
            </a:fld>
            <a:endParaRPr 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69B33C-A7D5-4364-B782-F1205A3DDCA3}" type="slidenum">
              <a:rPr lang="en-US"/>
              <a:pPr/>
              <a:t>19</a:t>
            </a:fld>
            <a:endParaRPr 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20</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4B389-542D-4E9B-A49E-4883D6953B7B}" type="slidenum">
              <a:rPr lang="en-US"/>
              <a:pPr/>
              <a:t>21</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74786212-B591-46A0-A49E-6C68A628022E}" type="slidenum">
              <a:rPr lang="en-US" smtClean="0">
                <a:latin typeface="Arial" pitchFamily="34" charset="0"/>
              </a:rPr>
              <a:pPr/>
              <a:t>24</a:t>
            </a:fld>
            <a:endParaRPr lang="en-US" smtClean="0">
              <a:latin typeface="Arial"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914400" y="4343400"/>
            <a:ext cx="5029200" cy="4114800"/>
          </a:xfrm>
          <a:noFill/>
          <a:ln/>
        </p:spPr>
        <p:txBody>
          <a:bodyPr/>
          <a:lstStyle/>
          <a:p>
            <a:pPr eaLnBrk="1" hangingPunct="1"/>
            <a:endParaRPr lang="en-GB"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01E5BB-67FA-40DC-851F-35280E2C5364}" type="slidenum">
              <a:rPr lang="en-US"/>
              <a:pPr/>
              <a:t>25</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9D8A8-7758-443D-9649-AD7BEEE99952}" type="slidenum">
              <a:rPr lang="en-US"/>
              <a:pPr/>
              <a:t>26</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C189E9-4F04-4F7E-98CB-41DB8E137580}" type="slidenum">
              <a:rPr lang="en-US"/>
              <a:pPr/>
              <a:t>27</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3C708-9895-461D-887B-1EB92B8E4AF2}" type="slidenum">
              <a:rPr lang="en-US"/>
              <a:pPr/>
              <a:t>6</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a:xfrm>
            <a:off x="914400" y="4343400"/>
            <a:ext cx="5029200" cy="4114800"/>
          </a:xfrm>
        </p:spPr>
        <p:txBody>
          <a:bodyPr/>
          <a:lstStyle/>
          <a:p>
            <a:r>
              <a:rPr lang="en-GB"/>
              <a:t>A similar equation can be derived in which each predictor variable has its own coefficient, and the outcome variable is predicted from a combination of all the variables multiplied by their respective coefficients plus a residual term (see equation above).</a:t>
            </a:r>
          </a:p>
          <a:p>
            <a:r>
              <a:rPr lang="en-GB" i="1"/>
              <a:t>Y</a:t>
            </a:r>
            <a:r>
              <a:rPr lang="en-GB"/>
              <a:t> is the outcome variable, </a:t>
            </a:r>
            <a:r>
              <a:rPr lang="en-GB" i="1">
                <a:sym typeface="Symbol" pitchFamily="18" charset="2"/>
              </a:rPr>
              <a:t></a:t>
            </a:r>
            <a:r>
              <a:rPr lang="en-GB" i="1" baseline="-25000"/>
              <a:t>1</a:t>
            </a:r>
            <a:r>
              <a:rPr lang="en-GB" i="1"/>
              <a:t> </a:t>
            </a:r>
            <a:r>
              <a:rPr lang="en-GB"/>
              <a:t>is the coefficient of the first predictor (</a:t>
            </a:r>
            <a:r>
              <a:rPr lang="en-GB" i="1"/>
              <a:t>X</a:t>
            </a:r>
            <a:r>
              <a:rPr lang="en-GB" i="1" baseline="-25000"/>
              <a:t>1</a:t>
            </a:r>
            <a:r>
              <a:rPr lang="en-GB"/>
              <a:t>), </a:t>
            </a:r>
            <a:r>
              <a:rPr lang="en-GB" i="1">
                <a:sym typeface="Symbol" pitchFamily="18" charset="2"/>
              </a:rPr>
              <a:t></a:t>
            </a:r>
            <a:r>
              <a:rPr lang="en-GB" i="1" baseline="-25000"/>
              <a:t>2</a:t>
            </a:r>
            <a:r>
              <a:rPr lang="en-GB"/>
              <a:t> is the coefficient of the second predictor (</a:t>
            </a:r>
            <a:r>
              <a:rPr lang="en-GB" i="1"/>
              <a:t>X</a:t>
            </a:r>
            <a:r>
              <a:rPr lang="en-GB" i="1" baseline="-25000"/>
              <a:t>2</a:t>
            </a:r>
            <a:r>
              <a:rPr lang="en-GB"/>
              <a:t>), </a:t>
            </a:r>
            <a:r>
              <a:rPr lang="en-GB" i="1">
                <a:sym typeface="Symbol" pitchFamily="18" charset="2"/>
              </a:rPr>
              <a:t></a:t>
            </a:r>
            <a:r>
              <a:rPr lang="en-GB" i="1" baseline="-25000"/>
              <a:t>n</a:t>
            </a:r>
            <a:r>
              <a:rPr lang="en-GB"/>
              <a:t> is the coefficient of the </a:t>
            </a:r>
            <a:r>
              <a:rPr lang="en-GB" i="1"/>
              <a:t>n</a:t>
            </a:r>
            <a:r>
              <a:rPr lang="en-GB" baseline="30000"/>
              <a:t>th</a:t>
            </a:r>
            <a:r>
              <a:rPr lang="en-GB"/>
              <a:t> predictor (</a:t>
            </a:r>
            <a:r>
              <a:rPr lang="en-GB" i="1"/>
              <a:t>X</a:t>
            </a:r>
            <a:r>
              <a:rPr lang="en-GB" i="1" baseline="-25000"/>
              <a:t>n</a:t>
            </a:r>
            <a:r>
              <a:rPr lang="en-GB"/>
              <a:t>), and </a:t>
            </a:r>
            <a:r>
              <a:rPr lang="en-GB" i="1">
                <a:sym typeface="Symbol" pitchFamily="18" charset="2"/>
              </a:rPr>
              <a:t></a:t>
            </a:r>
            <a:r>
              <a:rPr lang="en-GB" i="1" baseline="-25000"/>
              <a:t>i</a:t>
            </a:r>
            <a:r>
              <a:rPr lang="en-GB"/>
              <a:t> is the difference between the predicted and the observed value of </a:t>
            </a:r>
            <a:r>
              <a:rPr lang="en-GB" i="1"/>
              <a:t>Y</a:t>
            </a:r>
            <a:r>
              <a:rPr lang="en-GB"/>
              <a:t> for the </a:t>
            </a:r>
            <a:r>
              <a:rPr lang="en-GB" i="1"/>
              <a:t>i</a:t>
            </a:r>
            <a:r>
              <a:rPr lang="en-GB" baseline="30000"/>
              <a:t>th</a:t>
            </a:r>
            <a:r>
              <a:rPr lang="en-GB"/>
              <a:t> subject. In this case, the model fitted is more complicated, but the basic principle is the same as simple regression. That is, we seek to find the linear combination of predictors that correlate maximally with the outcome variable.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11DFC6-FE59-4F7A-B185-C1903002E74D}" type="slidenum">
              <a:rPr lang="en-US"/>
              <a:pPr/>
              <a:t>7</a:t>
            </a:fld>
            <a:endParaRPr lang="en-US"/>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FBE533-39A1-482B-8800-5D9AAE0138F2}" type="slidenum">
              <a:rPr lang="en-US"/>
              <a:pPr/>
              <a:t>8</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711CF5-7960-4949-A631-6B35E78EDE7D}" type="slidenum">
              <a:rPr lang="en-US"/>
              <a:pPr/>
              <a:t>10</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2746A5-5013-4FEC-AC8F-FDBD31241FA4}" type="slidenum">
              <a:rPr lang="en-US"/>
              <a:pPr/>
              <a:t>12</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60E13-A65F-4289-9112-7F20628745AA}" type="slidenum">
              <a:rPr lang="en-US"/>
              <a:pPr/>
              <a:t>13</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xfrm>
            <a:off x="914400" y="4343400"/>
            <a:ext cx="5029200" cy="4114800"/>
          </a:xfrm>
        </p:spPr>
        <p:txBody>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8221DE-63D0-41F5-80E2-0CFCB9292A0C}" type="slidenum">
              <a:rPr lang="en-US"/>
              <a:pPr/>
              <a:t>14</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60933E-C66D-44B2-8FEB-A546D2810AAC}" type="slidenum">
              <a:rPr lang="en-US"/>
              <a:pPr/>
              <a:t>15</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a:xfrm>
            <a:off x="914400" y="4343400"/>
            <a:ext cx="5029200" cy="4114800"/>
          </a:xfrm>
        </p:spPr>
        <p:txBody>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1763713" y="1600200"/>
            <a:ext cx="3384550"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5300663" y="1600200"/>
            <a:ext cx="3386137"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r>
              <a:rPr lang="en-US"/>
              <a:t>Slide </a:t>
            </a:r>
            <a:fld id="{BDF85106-AC1E-B04B-98E8-4099A3202C19}" type="slidenum">
              <a:rPr lang="en-US"/>
              <a:pPr/>
              <a:t>‹#›</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xmlns:p14="http://schemas.microsoft.com/office/powerpoint/2010/mai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xmlns:p14="http://schemas.microsoft.com/office/powerpoint/2010/mai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Lst>
  <p:timing>
    <p:tnLst>
      <p:par>
        <p:cTn xmlns:p14="http://schemas.microsoft.com/office/powerpoint/2010/main" id="1" dur="indefinite" restart="never" nodeType="tmRoot"/>
      </p:par>
    </p:tnLst>
  </p:timing>
  <p:hf sldNum="0" hdr="0" ftr="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5.wmf"/><Relationship Id="rId5" Type="http://schemas.openxmlformats.org/officeDocument/2006/relationships/oleObject" Target="../embeddings/oleObject4.bin"/><Relationship Id="rId6" Type="http://schemas.openxmlformats.org/officeDocument/2006/relationships/image" Target="../media/image16.w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3.wmf"/><Relationship Id="rId6" Type="http://schemas.openxmlformats.org/officeDocument/2006/relationships/oleObject" Target="../embeddings/oleObject2.bin"/><Relationship Id="rId7" Type="http://schemas.openxmlformats.org/officeDocument/2006/relationships/image" Target="../media/image4.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Multiple Regression</a:t>
            </a:r>
            <a:endParaRPr lang="en-GB" dirty="0"/>
          </a:p>
        </p:txBody>
      </p:sp>
      <p:sp>
        <p:nvSpPr>
          <p:cNvPr id="3" name="Subtitle 2"/>
          <p:cNvSpPr>
            <a:spLocks noGrp="1"/>
          </p:cNvSpPr>
          <p:nvPr>
            <p:ph type="subTitle" idx="1"/>
          </p:nvPr>
        </p:nvSpPr>
        <p:spPr/>
        <p:txBody>
          <a:bodyPr/>
          <a:lstStyle/>
          <a:p>
            <a:r>
              <a:rPr lang="en-GB" smtClean="0"/>
              <a:t>Prof.</a:t>
            </a:r>
            <a:r>
              <a:rPr lang="en-GB" dirty="0" smtClean="0"/>
              <a:t> Andy Field</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E68185BE-1B86-4F72-88CD-B0E25BE300A4}" type="slidenum">
              <a:rPr lang="en-US"/>
              <a:pPr/>
              <a:t>10</a:t>
            </a:fld>
            <a:endParaRPr lang="en-US"/>
          </a:p>
        </p:txBody>
      </p:sp>
      <p:sp>
        <p:nvSpPr>
          <p:cNvPr id="228354" name="Rectangle 2"/>
          <p:cNvSpPr>
            <a:spLocks noGrp="1" noChangeArrowheads="1"/>
          </p:cNvSpPr>
          <p:nvPr>
            <p:ph type="title"/>
          </p:nvPr>
        </p:nvSpPr>
        <p:spPr>
          <a:xfrm>
            <a:off x="1143000" y="228600"/>
            <a:ext cx="7772400" cy="1143000"/>
          </a:xfrm>
          <a:noFill/>
          <a:ln/>
        </p:spPr>
        <p:txBody>
          <a:bodyPr/>
          <a:lstStyle/>
          <a:p>
            <a:r>
              <a:rPr lang="en-GB"/>
              <a:t>Methods of Regression</a:t>
            </a:r>
          </a:p>
        </p:txBody>
      </p:sp>
      <p:sp>
        <p:nvSpPr>
          <p:cNvPr id="228355" name="Rectangle 3"/>
          <p:cNvSpPr>
            <a:spLocks noGrp="1" noChangeArrowheads="1"/>
          </p:cNvSpPr>
          <p:nvPr>
            <p:ph type="body" idx="1"/>
          </p:nvPr>
        </p:nvSpPr>
        <p:spPr>
          <a:xfrm>
            <a:off x="1409700" y="1524000"/>
            <a:ext cx="7442200" cy="4691063"/>
          </a:xfrm>
          <a:noFill/>
          <a:ln/>
        </p:spPr>
        <p:txBody>
          <a:bodyPr/>
          <a:lstStyle/>
          <a:p>
            <a:r>
              <a:rPr lang="en-GB" dirty="0" smtClean="0"/>
              <a:t>Hierarchical:</a:t>
            </a:r>
          </a:p>
          <a:p>
            <a:pPr lvl="1"/>
            <a:r>
              <a:rPr lang="en-GB" dirty="0" smtClean="0"/>
              <a:t>Experimenter decides the order in which variables are entered into the model.</a:t>
            </a:r>
          </a:p>
          <a:p>
            <a:r>
              <a:rPr lang="en-GB" dirty="0" smtClean="0"/>
              <a:t>Forced Entry:</a:t>
            </a:r>
          </a:p>
          <a:p>
            <a:pPr lvl="1"/>
            <a:r>
              <a:rPr lang="en-GB" dirty="0" smtClean="0"/>
              <a:t>All predictors are entered simultaneously.</a:t>
            </a:r>
          </a:p>
          <a:p>
            <a:r>
              <a:rPr lang="en-GB" dirty="0" smtClean="0"/>
              <a:t>Stepwise:</a:t>
            </a:r>
          </a:p>
          <a:p>
            <a:pPr lvl="1"/>
            <a:r>
              <a:rPr lang="en-GB" dirty="0" smtClean="0"/>
              <a:t>Predictors are selected using their semi-partial correlation with the outcome.</a:t>
            </a:r>
          </a:p>
          <a:p>
            <a:endParaRPr lang="en-GB"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8354"/>
                                        </p:tgtEl>
                                        <p:attrNameLst>
                                          <p:attrName>style.visibility</p:attrName>
                                        </p:attrNameLst>
                                      </p:cBhvr>
                                      <p:to>
                                        <p:strVal val="visible"/>
                                      </p:to>
                                    </p:set>
                                    <p:animEffect transition="in" filter="dissolve">
                                      <p:cBhvr>
                                        <p:cTn id="7" dur="500"/>
                                        <p:tgtEl>
                                          <p:spTgt spid="2283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8355">
                                            <p:txEl>
                                              <p:pRg st="0" end="0"/>
                                            </p:txEl>
                                          </p:spTgt>
                                        </p:tgtEl>
                                        <p:attrNameLst>
                                          <p:attrName>style.visibility</p:attrName>
                                        </p:attrNameLst>
                                      </p:cBhvr>
                                      <p:to>
                                        <p:strVal val="visible"/>
                                      </p:to>
                                    </p:set>
                                    <p:animEffect transition="in" filter="dissolve">
                                      <p:cBhvr>
                                        <p:cTn id="12" dur="500"/>
                                        <p:tgtEl>
                                          <p:spTgt spid="22835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8355">
                                            <p:txEl>
                                              <p:pRg st="1" end="1"/>
                                            </p:txEl>
                                          </p:spTgt>
                                        </p:tgtEl>
                                        <p:attrNameLst>
                                          <p:attrName>style.visibility</p:attrName>
                                        </p:attrNameLst>
                                      </p:cBhvr>
                                      <p:to>
                                        <p:strVal val="visible"/>
                                      </p:to>
                                    </p:set>
                                    <p:animEffect transition="in" filter="dissolve">
                                      <p:cBhvr>
                                        <p:cTn id="15" dur="500"/>
                                        <p:tgtEl>
                                          <p:spTgt spid="2283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28355">
                                            <p:txEl>
                                              <p:pRg st="2" end="2"/>
                                            </p:txEl>
                                          </p:spTgt>
                                        </p:tgtEl>
                                        <p:attrNameLst>
                                          <p:attrName>style.visibility</p:attrName>
                                        </p:attrNameLst>
                                      </p:cBhvr>
                                      <p:to>
                                        <p:strVal val="visible"/>
                                      </p:to>
                                    </p:set>
                                    <p:animEffect transition="in" filter="dissolve">
                                      <p:cBhvr>
                                        <p:cTn id="20" dur="500"/>
                                        <p:tgtEl>
                                          <p:spTgt spid="22835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28355">
                                            <p:txEl>
                                              <p:pRg st="3" end="3"/>
                                            </p:txEl>
                                          </p:spTgt>
                                        </p:tgtEl>
                                        <p:attrNameLst>
                                          <p:attrName>style.visibility</p:attrName>
                                        </p:attrNameLst>
                                      </p:cBhvr>
                                      <p:to>
                                        <p:strVal val="visible"/>
                                      </p:to>
                                    </p:set>
                                    <p:animEffect transition="in" filter="dissolve">
                                      <p:cBhvr>
                                        <p:cTn id="23" dur="500"/>
                                        <p:tgtEl>
                                          <p:spTgt spid="22835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28355">
                                            <p:txEl>
                                              <p:pRg st="4" end="4"/>
                                            </p:txEl>
                                          </p:spTgt>
                                        </p:tgtEl>
                                        <p:attrNameLst>
                                          <p:attrName>style.visibility</p:attrName>
                                        </p:attrNameLst>
                                      </p:cBhvr>
                                      <p:to>
                                        <p:strVal val="visible"/>
                                      </p:to>
                                    </p:set>
                                    <p:animEffect transition="in" filter="dissolve">
                                      <p:cBhvr>
                                        <p:cTn id="28" dur="500"/>
                                        <p:tgtEl>
                                          <p:spTgt spid="228355">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28355">
                                            <p:txEl>
                                              <p:pRg st="5" end="5"/>
                                            </p:txEl>
                                          </p:spTgt>
                                        </p:tgtEl>
                                        <p:attrNameLst>
                                          <p:attrName>style.visibility</p:attrName>
                                        </p:attrNameLst>
                                      </p:cBhvr>
                                      <p:to>
                                        <p:strVal val="visible"/>
                                      </p:to>
                                    </p:set>
                                    <p:animEffect transition="in" filter="dissolve">
                                      <p:cBhvr>
                                        <p:cTn id="31" dur="500"/>
                                        <p:tgtEl>
                                          <p:spTgt spid="228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animBg="1" autoUpdateAnimBg="0"/>
      <p:bldP spid="22835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142976" y="285728"/>
            <a:ext cx="6642146" cy="592933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1DD3A530-55C1-4921-AE49-38CB3365F214}" type="slidenum">
              <a:rPr lang="en-US"/>
              <a:pPr/>
              <a:t>12</a:t>
            </a:fld>
            <a:endParaRPr lang="en-US"/>
          </a:p>
        </p:txBody>
      </p:sp>
      <p:sp>
        <p:nvSpPr>
          <p:cNvPr id="230402" name="Rectangle 2"/>
          <p:cNvSpPr>
            <a:spLocks noGrp="1" noChangeArrowheads="1"/>
          </p:cNvSpPr>
          <p:nvPr>
            <p:ph type="title"/>
          </p:nvPr>
        </p:nvSpPr>
        <p:spPr>
          <a:xfrm>
            <a:off x="1193800" y="228600"/>
            <a:ext cx="7721600" cy="1143000"/>
          </a:xfrm>
          <a:noFill/>
          <a:ln/>
        </p:spPr>
        <p:txBody>
          <a:bodyPr/>
          <a:lstStyle/>
          <a:p>
            <a:r>
              <a:rPr lang="en-GB" dirty="0"/>
              <a:t>Hierarchical </a:t>
            </a:r>
            <a:r>
              <a:rPr lang="en-GB" dirty="0" smtClean="0"/>
              <a:t>Regression</a:t>
            </a:r>
            <a:endParaRPr lang="en-GB" dirty="0"/>
          </a:p>
        </p:txBody>
      </p:sp>
      <p:sp>
        <p:nvSpPr>
          <p:cNvPr id="230403" name="Rectangle 3"/>
          <p:cNvSpPr>
            <a:spLocks noGrp="1" noChangeArrowheads="1"/>
          </p:cNvSpPr>
          <p:nvPr>
            <p:ph type="body" idx="1"/>
          </p:nvPr>
        </p:nvSpPr>
        <p:spPr>
          <a:xfrm>
            <a:off x="1320800" y="1752600"/>
            <a:ext cx="7480300" cy="4171950"/>
          </a:xfrm>
          <a:noFill/>
          <a:ln/>
        </p:spPr>
        <p:txBody>
          <a:bodyPr/>
          <a:lstStyle/>
          <a:p>
            <a:r>
              <a:rPr lang="en-GB" sz="3600"/>
              <a:t>Known predictors (based on past research) are entered into the regression model first.</a:t>
            </a:r>
          </a:p>
          <a:p>
            <a:r>
              <a:rPr lang="en-GB" sz="3600"/>
              <a:t>New predictors are then entered in a separate step/block.</a:t>
            </a:r>
          </a:p>
          <a:p>
            <a:r>
              <a:rPr lang="en-GB" sz="3600"/>
              <a:t>Experimenter makes the decisions.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0402"/>
                                        </p:tgtEl>
                                        <p:attrNameLst>
                                          <p:attrName>style.visibility</p:attrName>
                                        </p:attrNameLst>
                                      </p:cBhvr>
                                      <p:to>
                                        <p:strVal val="visible"/>
                                      </p:to>
                                    </p:set>
                                    <p:animEffect transition="in" filter="dissolve">
                                      <p:cBhvr>
                                        <p:cTn id="7" dur="500"/>
                                        <p:tgtEl>
                                          <p:spTgt spid="230402"/>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230403">
                                            <p:txEl>
                                              <p:pRg st="0" end="0"/>
                                            </p:txEl>
                                          </p:spTgt>
                                        </p:tgtEl>
                                        <p:attrNameLst>
                                          <p:attrName>style.visibility</p:attrName>
                                        </p:attrNameLst>
                                      </p:cBhvr>
                                      <p:to>
                                        <p:strVal val="visible"/>
                                      </p:to>
                                    </p:set>
                                    <p:animEffect transition="in" filter="dissolve">
                                      <p:cBhvr>
                                        <p:cTn id="11" dur="500"/>
                                        <p:tgtEl>
                                          <p:spTgt spid="230403">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1000"/>
                                  </p:stCondLst>
                                  <p:childTnLst>
                                    <p:set>
                                      <p:cBhvr>
                                        <p:cTn id="14" dur="1" fill="hold">
                                          <p:stCondLst>
                                            <p:cond delay="0"/>
                                          </p:stCondLst>
                                        </p:cTn>
                                        <p:tgtEl>
                                          <p:spTgt spid="230403">
                                            <p:txEl>
                                              <p:pRg st="1" end="1"/>
                                            </p:txEl>
                                          </p:spTgt>
                                        </p:tgtEl>
                                        <p:attrNameLst>
                                          <p:attrName>style.visibility</p:attrName>
                                        </p:attrNameLst>
                                      </p:cBhvr>
                                      <p:to>
                                        <p:strVal val="visible"/>
                                      </p:to>
                                    </p:set>
                                    <p:animEffect transition="in" filter="dissolve">
                                      <p:cBhvr>
                                        <p:cTn id="15" dur="500"/>
                                        <p:tgtEl>
                                          <p:spTgt spid="230403">
                                            <p:txEl>
                                              <p:pRg st="1" end="1"/>
                                            </p:txEl>
                                          </p:spTgt>
                                        </p:tgtEl>
                                      </p:cBhvr>
                                    </p:animEffect>
                                  </p:childTnLst>
                                </p:cTn>
                              </p:par>
                            </p:childTnLst>
                          </p:cTn>
                        </p:par>
                        <p:par>
                          <p:cTn id="16" fill="hold">
                            <p:stCondLst>
                              <p:cond delay="3500"/>
                            </p:stCondLst>
                            <p:childTnLst>
                              <p:par>
                                <p:cTn id="17" presetID="9" presetClass="entr" presetSubtype="0" fill="hold" grpId="0" nodeType="afterEffect">
                                  <p:stCondLst>
                                    <p:cond delay="1000"/>
                                  </p:stCondLst>
                                  <p:childTnLst>
                                    <p:set>
                                      <p:cBhvr>
                                        <p:cTn id="18" dur="1" fill="hold">
                                          <p:stCondLst>
                                            <p:cond delay="0"/>
                                          </p:stCondLst>
                                        </p:cTn>
                                        <p:tgtEl>
                                          <p:spTgt spid="230403">
                                            <p:txEl>
                                              <p:pRg st="2" end="2"/>
                                            </p:txEl>
                                          </p:spTgt>
                                        </p:tgtEl>
                                        <p:attrNameLst>
                                          <p:attrName>style.visibility</p:attrName>
                                        </p:attrNameLst>
                                      </p:cBhvr>
                                      <p:to>
                                        <p:strVal val="visible"/>
                                      </p:to>
                                    </p:set>
                                    <p:animEffect transition="in" filter="dissolve">
                                      <p:cBhvr>
                                        <p:cTn id="19" dur="500"/>
                                        <p:tgtEl>
                                          <p:spTgt spid="2304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nimBg="1" autoUpdateAnimBg="0"/>
      <p:bldP spid="230403" grpId="0" build="p" autoUpdateAnimBg="0" advAuto="100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CA73BDC9-23B6-4339-8905-F553BA940C3F}" type="slidenum">
              <a:rPr lang="en-US"/>
              <a:pPr/>
              <a:t>13</a:t>
            </a:fld>
            <a:endParaRPr lang="en-US"/>
          </a:p>
        </p:txBody>
      </p:sp>
      <p:sp>
        <p:nvSpPr>
          <p:cNvPr id="232450" name="Rectangle 2"/>
          <p:cNvSpPr>
            <a:spLocks noGrp="1" noChangeArrowheads="1"/>
          </p:cNvSpPr>
          <p:nvPr>
            <p:ph type="title"/>
          </p:nvPr>
        </p:nvSpPr>
        <p:spPr>
          <a:xfrm>
            <a:off x="1219200" y="228600"/>
            <a:ext cx="7696200" cy="1143000"/>
          </a:xfrm>
          <a:noFill/>
          <a:ln/>
        </p:spPr>
        <p:txBody>
          <a:bodyPr/>
          <a:lstStyle/>
          <a:p>
            <a:r>
              <a:rPr lang="en-GB" dirty="0"/>
              <a:t>Hierarchical </a:t>
            </a:r>
            <a:r>
              <a:rPr lang="en-GB" dirty="0" smtClean="0"/>
              <a:t>Regression</a:t>
            </a:r>
            <a:endParaRPr lang="en-GB" dirty="0"/>
          </a:p>
        </p:txBody>
      </p:sp>
      <p:sp>
        <p:nvSpPr>
          <p:cNvPr id="232451" name="Rectangle 3"/>
          <p:cNvSpPr>
            <a:spLocks noGrp="1" noChangeArrowheads="1"/>
          </p:cNvSpPr>
          <p:nvPr>
            <p:ph type="body" idx="1"/>
          </p:nvPr>
        </p:nvSpPr>
        <p:spPr>
          <a:xfrm>
            <a:off x="1381125" y="1306513"/>
            <a:ext cx="7404100" cy="4591050"/>
          </a:xfrm>
          <a:noFill/>
          <a:ln/>
        </p:spPr>
        <p:txBody>
          <a:bodyPr/>
          <a:lstStyle/>
          <a:p>
            <a:pPr>
              <a:lnSpc>
                <a:spcPct val="90000"/>
              </a:lnSpc>
            </a:pPr>
            <a:r>
              <a:rPr lang="en-GB" sz="3600" dirty="0"/>
              <a:t>It is the best method:</a:t>
            </a:r>
          </a:p>
          <a:p>
            <a:pPr lvl="1">
              <a:lnSpc>
                <a:spcPct val="90000"/>
              </a:lnSpc>
            </a:pPr>
            <a:r>
              <a:rPr lang="en-GB" sz="3200" dirty="0" smtClean="0"/>
              <a:t>Based </a:t>
            </a:r>
            <a:r>
              <a:rPr lang="en-GB" sz="3200" dirty="0"/>
              <a:t>on theory testing.</a:t>
            </a:r>
          </a:p>
          <a:p>
            <a:pPr lvl="1">
              <a:lnSpc>
                <a:spcPct val="90000"/>
              </a:lnSpc>
            </a:pPr>
            <a:r>
              <a:rPr lang="en-GB" sz="3200" dirty="0"/>
              <a:t>You can see the unique predictive influence of a new variable on the outcome because known predictors are held constant in the model.</a:t>
            </a:r>
          </a:p>
          <a:p>
            <a:pPr>
              <a:lnSpc>
                <a:spcPct val="90000"/>
              </a:lnSpc>
            </a:pPr>
            <a:r>
              <a:rPr lang="en-GB" sz="3600" dirty="0"/>
              <a:t>Bad Point:</a:t>
            </a:r>
          </a:p>
          <a:p>
            <a:pPr lvl="1">
              <a:lnSpc>
                <a:spcPct val="90000"/>
              </a:lnSpc>
            </a:pPr>
            <a:r>
              <a:rPr lang="en-GB" sz="3200" dirty="0"/>
              <a:t>Relies on the experimenter knowing what they’re doing!</a:t>
            </a:r>
            <a:endParaRPr lang="en-GB" sz="3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2450"/>
                                        </p:tgtEl>
                                        <p:attrNameLst>
                                          <p:attrName>style.visibility</p:attrName>
                                        </p:attrNameLst>
                                      </p:cBhvr>
                                      <p:to>
                                        <p:strVal val="visible"/>
                                      </p:to>
                                    </p:set>
                                    <p:animEffect transition="in" filter="dissolve">
                                      <p:cBhvr>
                                        <p:cTn id="7" dur="500"/>
                                        <p:tgtEl>
                                          <p:spTgt spid="2324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2451">
                                            <p:txEl>
                                              <p:pRg st="0" end="0"/>
                                            </p:txEl>
                                          </p:spTgt>
                                        </p:tgtEl>
                                        <p:attrNameLst>
                                          <p:attrName>style.visibility</p:attrName>
                                        </p:attrNameLst>
                                      </p:cBhvr>
                                      <p:to>
                                        <p:strVal val="visible"/>
                                      </p:to>
                                    </p:set>
                                    <p:animEffect transition="in" filter="dissolve">
                                      <p:cBhvr>
                                        <p:cTn id="12" dur="500"/>
                                        <p:tgtEl>
                                          <p:spTgt spid="23245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32451">
                                            <p:txEl>
                                              <p:pRg st="1" end="1"/>
                                            </p:txEl>
                                          </p:spTgt>
                                        </p:tgtEl>
                                        <p:attrNameLst>
                                          <p:attrName>style.visibility</p:attrName>
                                        </p:attrNameLst>
                                      </p:cBhvr>
                                      <p:to>
                                        <p:strVal val="visible"/>
                                      </p:to>
                                    </p:set>
                                    <p:animEffect transition="in" filter="dissolve">
                                      <p:cBhvr>
                                        <p:cTn id="15" dur="500"/>
                                        <p:tgtEl>
                                          <p:spTgt spid="23245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2451">
                                            <p:txEl>
                                              <p:pRg st="2" end="2"/>
                                            </p:txEl>
                                          </p:spTgt>
                                        </p:tgtEl>
                                        <p:attrNameLst>
                                          <p:attrName>style.visibility</p:attrName>
                                        </p:attrNameLst>
                                      </p:cBhvr>
                                      <p:to>
                                        <p:strVal val="visible"/>
                                      </p:to>
                                    </p:set>
                                    <p:animEffect transition="in" filter="dissolve">
                                      <p:cBhvr>
                                        <p:cTn id="18" dur="500"/>
                                        <p:tgtEl>
                                          <p:spTgt spid="23245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32451">
                                            <p:txEl>
                                              <p:pRg st="3" end="3"/>
                                            </p:txEl>
                                          </p:spTgt>
                                        </p:tgtEl>
                                        <p:attrNameLst>
                                          <p:attrName>style.visibility</p:attrName>
                                        </p:attrNameLst>
                                      </p:cBhvr>
                                      <p:to>
                                        <p:strVal val="visible"/>
                                      </p:to>
                                    </p:set>
                                    <p:animEffect transition="in" filter="dissolve">
                                      <p:cBhvr>
                                        <p:cTn id="23" dur="500"/>
                                        <p:tgtEl>
                                          <p:spTgt spid="232451">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2451">
                                            <p:txEl>
                                              <p:pRg st="4" end="4"/>
                                            </p:txEl>
                                          </p:spTgt>
                                        </p:tgtEl>
                                        <p:attrNameLst>
                                          <p:attrName>style.visibility</p:attrName>
                                        </p:attrNameLst>
                                      </p:cBhvr>
                                      <p:to>
                                        <p:strVal val="visible"/>
                                      </p:to>
                                    </p:set>
                                    <p:animEffect transition="in" filter="dissolve">
                                      <p:cBhvr>
                                        <p:cTn id="26" dur="500"/>
                                        <p:tgtEl>
                                          <p:spTgt spid="2324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animBg="1" autoUpdateAnimBg="0"/>
      <p:bldP spid="232451"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93E2B394-F960-464C-AA7F-5FD773358B16}" type="slidenum">
              <a:rPr lang="en-US"/>
              <a:pPr/>
              <a:t>14</a:t>
            </a:fld>
            <a:endParaRPr lang="en-US"/>
          </a:p>
        </p:txBody>
      </p:sp>
      <p:sp>
        <p:nvSpPr>
          <p:cNvPr id="234498" name="Rectangle 2"/>
          <p:cNvSpPr>
            <a:spLocks noGrp="1" noChangeArrowheads="1"/>
          </p:cNvSpPr>
          <p:nvPr>
            <p:ph type="title"/>
          </p:nvPr>
        </p:nvSpPr>
        <p:spPr>
          <a:xfrm>
            <a:off x="469900" y="228600"/>
            <a:ext cx="8445500" cy="1143000"/>
          </a:xfrm>
          <a:noFill/>
          <a:ln/>
        </p:spPr>
        <p:txBody>
          <a:bodyPr/>
          <a:lstStyle/>
          <a:p>
            <a:r>
              <a:rPr lang="en-GB" sz="4000"/>
              <a:t>Forced Entry Regression</a:t>
            </a:r>
            <a:endParaRPr lang="en-GB"/>
          </a:p>
        </p:txBody>
      </p:sp>
      <p:sp>
        <p:nvSpPr>
          <p:cNvPr id="234499" name="Rectangle 3"/>
          <p:cNvSpPr>
            <a:spLocks noGrp="1" noChangeArrowheads="1"/>
          </p:cNvSpPr>
          <p:nvPr>
            <p:ph type="body" idx="1"/>
          </p:nvPr>
        </p:nvSpPr>
        <p:spPr>
          <a:xfrm>
            <a:off x="1335088" y="1598613"/>
            <a:ext cx="7505700" cy="4489450"/>
          </a:xfrm>
          <a:noFill/>
          <a:ln/>
        </p:spPr>
        <p:txBody>
          <a:bodyPr/>
          <a:lstStyle/>
          <a:p>
            <a:pPr>
              <a:lnSpc>
                <a:spcPct val="90000"/>
              </a:lnSpc>
            </a:pPr>
            <a:r>
              <a:rPr lang="en-GB" sz="3600"/>
              <a:t>All variables are entered into the model simultaneously.</a:t>
            </a:r>
          </a:p>
          <a:p>
            <a:pPr>
              <a:lnSpc>
                <a:spcPct val="90000"/>
              </a:lnSpc>
            </a:pPr>
            <a:r>
              <a:rPr lang="en-GB" sz="3600"/>
              <a:t>The results obtained depend on the variables entered into the model.</a:t>
            </a:r>
          </a:p>
          <a:p>
            <a:pPr lvl="1">
              <a:lnSpc>
                <a:spcPct val="90000"/>
              </a:lnSpc>
            </a:pPr>
            <a:r>
              <a:rPr lang="en-GB" sz="3200"/>
              <a:t>It is important, therefore, to have good theoretical reasons for including a particular variable.</a:t>
            </a:r>
            <a:endParaRPr lang="en-GB" sz="36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4498"/>
                                        </p:tgtEl>
                                        <p:attrNameLst>
                                          <p:attrName>style.visibility</p:attrName>
                                        </p:attrNameLst>
                                      </p:cBhvr>
                                      <p:to>
                                        <p:strVal val="visible"/>
                                      </p:to>
                                    </p:set>
                                    <p:animEffect transition="in" filter="dissolve">
                                      <p:cBhvr>
                                        <p:cTn id="7" dur="500"/>
                                        <p:tgtEl>
                                          <p:spTgt spid="2344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4499">
                                            <p:txEl>
                                              <p:pRg st="0" end="0"/>
                                            </p:txEl>
                                          </p:spTgt>
                                        </p:tgtEl>
                                        <p:attrNameLst>
                                          <p:attrName>style.visibility</p:attrName>
                                        </p:attrNameLst>
                                      </p:cBhvr>
                                      <p:to>
                                        <p:strVal val="visible"/>
                                      </p:to>
                                    </p:set>
                                    <p:animEffect transition="in" filter="dissolve">
                                      <p:cBhvr>
                                        <p:cTn id="12" dur="500"/>
                                        <p:tgtEl>
                                          <p:spTgt spid="2344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4499">
                                            <p:txEl>
                                              <p:pRg st="1" end="1"/>
                                            </p:txEl>
                                          </p:spTgt>
                                        </p:tgtEl>
                                        <p:attrNameLst>
                                          <p:attrName>style.visibility</p:attrName>
                                        </p:attrNameLst>
                                      </p:cBhvr>
                                      <p:to>
                                        <p:strVal val="visible"/>
                                      </p:to>
                                    </p:set>
                                    <p:animEffect transition="in" filter="dissolve">
                                      <p:cBhvr>
                                        <p:cTn id="17" dur="500"/>
                                        <p:tgtEl>
                                          <p:spTgt spid="234499">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34499">
                                            <p:txEl>
                                              <p:pRg st="2" end="2"/>
                                            </p:txEl>
                                          </p:spTgt>
                                        </p:tgtEl>
                                        <p:attrNameLst>
                                          <p:attrName>style.visibility</p:attrName>
                                        </p:attrNameLst>
                                      </p:cBhvr>
                                      <p:to>
                                        <p:strVal val="visible"/>
                                      </p:to>
                                    </p:set>
                                    <p:animEffect transition="in" filter="dissolve">
                                      <p:cBhvr>
                                        <p:cTn id="20" dur="500"/>
                                        <p:tgtEl>
                                          <p:spTgt spid="234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animBg="1" autoUpdateAnimBg="0"/>
      <p:bldP spid="234499"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04F9F5CC-288E-4544-8E89-A2907037ADCC}" type="slidenum">
              <a:rPr lang="en-US"/>
              <a:pPr/>
              <a:t>15</a:t>
            </a:fld>
            <a:endParaRPr lang="en-US"/>
          </a:p>
        </p:txBody>
      </p:sp>
      <p:sp>
        <p:nvSpPr>
          <p:cNvPr id="236546" name="Rectangle 2"/>
          <p:cNvSpPr>
            <a:spLocks noGrp="1" noChangeArrowheads="1"/>
          </p:cNvSpPr>
          <p:nvPr>
            <p:ph type="title"/>
          </p:nvPr>
        </p:nvSpPr>
        <p:spPr>
          <a:xfrm>
            <a:off x="1295400" y="228600"/>
            <a:ext cx="7620000" cy="1143000"/>
          </a:xfrm>
          <a:noFill/>
          <a:ln/>
        </p:spPr>
        <p:txBody>
          <a:bodyPr/>
          <a:lstStyle/>
          <a:p>
            <a:r>
              <a:rPr lang="en-GB"/>
              <a:t>Stepwise Regression I</a:t>
            </a:r>
          </a:p>
        </p:txBody>
      </p:sp>
      <p:sp>
        <p:nvSpPr>
          <p:cNvPr id="236547" name="Rectangle 3"/>
          <p:cNvSpPr>
            <a:spLocks noGrp="1" noChangeArrowheads="1"/>
          </p:cNvSpPr>
          <p:nvPr>
            <p:ph type="body" idx="1"/>
          </p:nvPr>
        </p:nvSpPr>
        <p:spPr>
          <a:xfrm>
            <a:off x="1397000" y="1905000"/>
            <a:ext cx="7404100" cy="3994150"/>
          </a:xfrm>
          <a:noFill/>
          <a:ln/>
        </p:spPr>
        <p:txBody>
          <a:bodyPr/>
          <a:lstStyle/>
          <a:p>
            <a:r>
              <a:rPr lang="en-GB"/>
              <a:t>Variables are entered into the model based on mathematical criteria.</a:t>
            </a:r>
          </a:p>
          <a:p>
            <a:r>
              <a:rPr lang="en-GB"/>
              <a:t>Computer selects variables in steps.</a:t>
            </a:r>
          </a:p>
          <a:p>
            <a:r>
              <a:rPr lang="en-GB"/>
              <a:t>Step 1</a:t>
            </a:r>
          </a:p>
          <a:p>
            <a:pPr lvl="1"/>
            <a:r>
              <a:rPr lang="en-GB"/>
              <a:t>SPSS looks for the predictor that can explain the most variance in the outcome variable.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36546"/>
                                        </p:tgtEl>
                                        <p:attrNameLst>
                                          <p:attrName>style.visibility</p:attrName>
                                        </p:attrNameLst>
                                      </p:cBhvr>
                                      <p:to>
                                        <p:strVal val="visible"/>
                                      </p:to>
                                    </p:set>
                                    <p:animEffect transition="in" filter="dissolve">
                                      <p:cBhvr>
                                        <p:cTn id="7" dur="500"/>
                                        <p:tgtEl>
                                          <p:spTgt spid="236546"/>
                                        </p:tgtEl>
                                      </p:cBhvr>
                                    </p:animEffect>
                                  </p:childTnLst>
                                </p:cTn>
                              </p:par>
                            </p:childTnLst>
                          </p:cTn>
                        </p:par>
                        <p:par>
                          <p:cTn id="8" fill="hold">
                            <p:stCondLst>
                              <p:cond delay="500"/>
                            </p:stCondLst>
                            <p:childTnLst>
                              <p:par>
                                <p:cTn id="9" presetID="2" presetClass="entr" presetSubtype="8" fill="hold" grpId="0" nodeType="afterEffect">
                                  <p:stCondLst>
                                    <p:cond delay="1000"/>
                                  </p:stCondLst>
                                  <p:childTnLst>
                                    <p:set>
                                      <p:cBhvr>
                                        <p:cTn id="10" dur="1" fill="hold">
                                          <p:stCondLst>
                                            <p:cond delay="0"/>
                                          </p:stCondLst>
                                        </p:cTn>
                                        <p:tgtEl>
                                          <p:spTgt spid="236547">
                                            <p:txEl>
                                              <p:pRg st="0" end="0"/>
                                            </p:txEl>
                                          </p:spTgt>
                                        </p:tgtEl>
                                        <p:attrNameLst>
                                          <p:attrName>style.visibility</p:attrName>
                                        </p:attrNameLst>
                                      </p:cBhvr>
                                      <p:to>
                                        <p:strVal val="visible"/>
                                      </p:to>
                                    </p:set>
                                    <p:anim calcmode="lin" valueType="num">
                                      <p:cBhvr additive="base">
                                        <p:cTn id="11" dur="500" fill="hold"/>
                                        <p:tgtEl>
                                          <p:spTgt spid="23654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3654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grpId="0" nodeType="afterEffect">
                                  <p:stCondLst>
                                    <p:cond delay="1000"/>
                                  </p:stCondLst>
                                  <p:childTnLst>
                                    <p:set>
                                      <p:cBhvr>
                                        <p:cTn id="15" dur="1" fill="hold">
                                          <p:stCondLst>
                                            <p:cond delay="0"/>
                                          </p:stCondLst>
                                        </p:cTn>
                                        <p:tgtEl>
                                          <p:spTgt spid="236547">
                                            <p:txEl>
                                              <p:pRg st="1" end="1"/>
                                            </p:txEl>
                                          </p:spTgt>
                                        </p:tgtEl>
                                        <p:attrNameLst>
                                          <p:attrName>style.visibility</p:attrName>
                                        </p:attrNameLst>
                                      </p:cBhvr>
                                      <p:to>
                                        <p:strVal val="visible"/>
                                      </p:to>
                                    </p:set>
                                    <p:anim calcmode="lin" valueType="num">
                                      <p:cBhvr additive="base">
                                        <p:cTn id="16" dur="500" fill="hold"/>
                                        <p:tgtEl>
                                          <p:spTgt spid="236547">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23654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3500"/>
                            </p:stCondLst>
                            <p:childTnLst>
                              <p:par>
                                <p:cTn id="19" presetID="2" presetClass="entr" presetSubtype="8" fill="hold" grpId="0" nodeType="afterEffect">
                                  <p:stCondLst>
                                    <p:cond delay="1000"/>
                                  </p:stCondLst>
                                  <p:childTnLst>
                                    <p:set>
                                      <p:cBhvr>
                                        <p:cTn id="20" dur="1" fill="hold">
                                          <p:stCondLst>
                                            <p:cond delay="0"/>
                                          </p:stCondLst>
                                        </p:cTn>
                                        <p:tgtEl>
                                          <p:spTgt spid="236547">
                                            <p:txEl>
                                              <p:pRg st="2" end="2"/>
                                            </p:txEl>
                                          </p:spTgt>
                                        </p:tgtEl>
                                        <p:attrNameLst>
                                          <p:attrName>style.visibility</p:attrName>
                                        </p:attrNameLst>
                                      </p:cBhvr>
                                      <p:to>
                                        <p:strVal val="visible"/>
                                      </p:to>
                                    </p:set>
                                    <p:anim calcmode="lin" valueType="num">
                                      <p:cBhvr additive="base">
                                        <p:cTn id="21" dur="500" fill="hold"/>
                                        <p:tgtEl>
                                          <p:spTgt spid="236547">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36547">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000"/>
                                  </p:stCondLst>
                                  <p:childTnLst>
                                    <p:set>
                                      <p:cBhvr>
                                        <p:cTn id="24" dur="1" fill="hold">
                                          <p:stCondLst>
                                            <p:cond delay="0"/>
                                          </p:stCondLst>
                                        </p:cTn>
                                        <p:tgtEl>
                                          <p:spTgt spid="236547">
                                            <p:txEl>
                                              <p:pRg st="3" end="3"/>
                                            </p:txEl>
                                          </p:spTgt>
                                        </p:tgtEl>
                                        <p:attrNameLst>
                                          <p:attrName>style.visibility</p:attrName>
                                        </p:attrNameLst>
                                      </p:cBhvr>
                                      <p:to>
                                        <p:strVal val="visible"/>
                                      </p:to>
                                    </p:set>
                                    <p:anim calcmode="lin" valueType="num">
                                      <p:cBhvr additive="base">
                                        <p:cTn id="25" dur="500" fill="hold"/>
                                        <p:tgtEl>
                                          <p:spTgt spid="2365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654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6" grpId="0" animBg="1" autoUpdateAnimBg="0"/>
      <p:bldP spid="236547" grpId="0" build="p" autoUpdateAnimBg="0" advAuto="100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B64BE38B-DB96-4E05-ABE6-6630711C003E}" type="slidenum">
              <a:rPr lang="en-US"/>
              <a:pPr/>
              <a:t>16</a:t>
            </a:fld>
            <a:endParaRPr lang="en-US"/>
          </a:p>
        </p:txBody>
      </p:sp>
      <p:sp>
        <p:nvSpPr>
          <p:cNvPr id="242690" name="Rectangle 2"/>
          <p:cNvSpPr>
            <a:spLocks noGrp="1" noChangeArrowheads="1"/>
          </p:cNvSpPr>
          <p:nvPr>
            <p:ph type="title"/>
          </p:nvPr>
        </p:nvSpPr>
        <p:spPr>
          <a:xfrm>
            <a:off x="1333500" y="228600"/>
            <a:ext cx="7581900" cy="1143000"/>
          </a:xfrm>
          <a:noFill/>
          <a:ln/>
        </p:spPr>
        <p:txBody>
          <a:bodyPr/>
          <a:lstStyle/>
          <a:p>
            <a:r>
              <a:rPr lang="en-GB"/>
              <a:t>Stepwise Regression II</a:t>
            </a:r>
          </a:p>
        </p:txBody>
      </p:sp>
      <p:sp>
        <p:nvSpPr>
          <p:cNvPr id="242691" name="Rectangle 3"/>
          <p:cNvSpPr>
            <a:spLocks noGrp="1" noChangeArrowheads="1"/>
          </p:cNvSpPr>
          <p:nvPr>
            <p:ph type="body" idx="1"/>
          </p:nvPr>
        </p:nvSpPr>
        <p:spPr>
          <a:xfrm>
            <a:off x="1371600" y="1498600"/>
            <a:ext cx="7480300" cy="4057650"/>
          </a:xfrm>
          <a:noFill/>
          <a:ln/>
        </p:spPr>
        <p:txBody>
          <a:bodyPr/>
          <a:lstStyle/>
          <a:p>
            <a:pPr>
              <a:lnSpc>
                <a:spcPct val="90000"/>
              </a:lnSpc>
            </a:pPr>
            <a:r>
              <a:rPr lang="en-GB" sz="4000"/>
              <a:t>Step 2:</a:t>
            </a:r>
          </a:p>
          <a:p>
            <a:pPr lvl="1">
              <a:lnSpc>
                <a:spcPct val="90000"/>
              </a:lnSpc>
            </a:pPr>
            <a:r>
              <a:rPr lang="en-GB" sz="3600"/>
              <a:t>Having selected the 1</a:t>
            </a:r>
            <a:r>
              <a:rPr lang="en-GB" sz="3600" baseline="30000"/>
              <a:t>st</a:t>
            </a:r>
            <a:r>
              <a:rPr lang="en-GB" sz="3600"/>
              <a:t> predictor, a second one is chosen from the remaining predictors.</a:t>
            </a:r>
            <a:endParaRPr lang="en-GB" sz="3200"/>
          </a:p>
          <a:p>
            <a:pPr lvl="1">
              <a:lnSpc>
                <a:spcPct val="90000"/>
              </a:lnSpc>
            </a:pPr>
            <a:r>
              <a:rPr lang="en-GB" sz="3600"/>
              <a:t>The</a:t>
            </a:r>
            <a:r>
              <a:rPr lang="en-GB" sz="3600" i="1"/>
              <a:t> semi-partial correlation</a:t>
            </a:r>
            <a:r>
              <a:rPr lang="en-GB" sz="3600"/>
              <a:t> is used as a criterion for selection.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dissolve">
                                      <p:cBhvr>
                                        <p:cTn id="7" dur="500"/>
                                        <p:tgtEl>
                                          <p:spTgt spid="2426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2691">
                                            <p:txEl>
                                              <p:pRg st="0" end="0"/>
                                            </p:txEl>
                                          </p:spTgt>
                                        </p:tgtEl>
                                        <p:attrNameLst>
                                          <p:attrName>style.visibility</p:attrName>
                                        </p:attrNameLst>
                                      </p:cBhvr>
                                      <p:to>
                                        <p:strVal val="visible"/>
                                      </p:to>
                                    </p:set>
                                    <p:animEffect transition="in" filter="dissolve">
                                      <p:cBhvr>
                                        <p:cTn id="12" dur="500"/>
                                        <p:tgtEl>
                                          <p:spTgt spid="24269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2691">
                                            <p:txEl>
                                              <p:pRg st="1" end="1"/>
                                            </p:txEl>
                                          </p:spTgt>
                                        </p:tgtEl>
                                        <p:attrNameLst>
                                          <p:attrName>style.visibility</p:attrName>
                                        </p:attrNameLst>
                                      </p:cBhvr>
                                      <p:to>
                                        <p:strVal val="visible"/>
                                      </p:to>
                                    </p:set>
                                    <p:animEffect transition="in" filter="dissolve">
                                      <p:cBhvr>
                                        <p:cTn id="15" dur="500"/>
                                        <p:tgtEl>
                                          <p:spTgt spid="24269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2691">
                                            <p:txEl>
                                              <p:pRg st="2" end="2"/>
                                            </p:txEl>
                                          </p:spTgt>
                                        </p:tgtEl>
                                        <p:attrNameLst>
                                          <p:attrName>style.visibility</p:attrName>
                                        </p:attrNameLst>
                                      </p:cBhvr>
                                      <p:to>
                                        <p:strVal val="visible"/>
                                      </p:to>
                                    </p:set>
                                    <p:animEffect transition="in" filter="dissolve">
                                      <p:cBhvr>
                                        <p:cTn id="18" dur="500"/>
                                        <p:tgtEl>
                                          <p:spTgt spid="2426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animBg="1" autoUpdateAnimBg="0"/>
      <p:bldP spid="24269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8EF6A044-9851-490E-BE6F-631D51B11260}" type="slidenum">
              <a:rPr lang="en-US"/>
              <a:pPr/>
              <a:t>17</a:t>
            </a:fld>
            <a:endParaRPr lang="en-US"/>
          </a:p>
        </p:txBody>
      </p:sp>
      <p:sp>
        <p:nvSpPr>
          <p:cNvPr id="244738" name="Rectangle 2"/>
          <p:cNvSpPr>
            <a:spLocks noGrp="1" noChangeArrowheads="1"/>
          </p:cNvSpPr>
          <p:nvPr>
            <p:ph type="title"/>
          </p:nvPr>
        </p:nvSpPr>
        <p:spPr>
          <a:xfrm>
            <a:off x="1219200" y="228600"/>
            <a:ext cx="7696200" cy="1143000"/>
          </a:xfrm>
          <a:noFill/>
          <a:ln/>
        </p:spPr>
        <p:txBody>
          <a:bodyPr/>
          <a:lstStyle/>
          <a:p>
            <a:r>
              <a:rPr lang="en-GB"/>
              <a:t>Semi-Partial Correlation</a:t>
            </a:r>
          </a:p>
        </p:txBody>
      </p:sp>
      <p:sp>
        <p:nvSpPr>
          <p:cNvPr id="244739" name="Rectangle 3"/>
          <p:cNvSpPr>
            <a:spLocks noGrp="1" noChangeArrowheads="1"/>
          </p:cNvSpPr>
          <p:nvPr>
            <p:ph type="body" idx="1"/>
          </p:nvPr>
        </p:nvSpPr>
        <p:spPr>
          <a:xfrm>
            <a:off x="1371600" y="1397000"/>
            <a:ext cx="7442200" cy="4540250"/>
          </a:xfrm>
          <a:noFill/>
          <a:ln/>
        </p:spPr>
        <p:txBody>
          <a:bodyPr/>
          <a:lstStyle/>
          <a:p>
            <a:r>
              <a:rPr lang="en-GB"/>
              <a:t>Partial correlation:</a:t>
            </a:r>
          </a:p>
          <a:p>
            <a:pPr lvl="1"/>
            <a:r>
              <a:rPr lang="en-GB"/>
              <a:t>measures the relationship between two variables, controlling for the effect that a third variable has on them both.</a:t>
            </a:r>
          </a:p>
          <a:p>
            <a:r>
              <a:rPr lang="en-GB"/>
              <a:t>A semi-partial correlation:</a:t>
            </a:r>
          </a:p>
          <a:p>
            <a:pPr lvl="1"/>
            <a:r>
              <a:rPr lang="en-GB"/>
              <a:t>Measures the relationship between two variables controlling for the effect that a third variable has on only one of the others.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738"/>
                                        </p:tgtEl>
                                        <p:attrNameLst>
                                          <p:attrName>style.visibility</p:attrName>
                                        </p:attrNameLst>
                                      </p:cBhvr>
                                      <p:to>
                                        <p:strVal val="visible"/>
                                      </p:to>
                                    </p:set>
                                    <p:animEffect transition="in" filter="dissolve">
                                      <p:cBhvr>
                                        <p:cTn id="7" dur="500"/>
                                        <p:tgtEl>
                                          <p:spTgt spid="2447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4739">
                                            <p:txEl>
                                              <p:pRg st="0" end="0"/>
                                            </p:txEl>
                                          </p:spTgt>
                                        </p:tgtEl>
                                        <p:attrNameLst>
                                          <p:attrName>style.visibility</p:attrName>
                                        </p:attrNameLst>
                                      </p:cBhvr>
                                      <p:to>
                                        <p:strVal val="visible"/>
                                      </p:to>
                                    </p:set>
                                    <p:animEffect transition="in" filter="dissolve">
                                      <p:cBhvr>
                                        <p:cTn id="12" dur="500"/>
                                        <p:tgtEl>
                                          <p:spTgt spid="24473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4739">
                                            <p:txEl>
                                              <p:pRg st="1" end="1"/>
                                            </p:txEl>
                                          </p:spTgt>
                                        </p:tgtEl>
                                        <p:attrNameLst>
                                          <p:attrName>style.visibility</p:attrName>
                                        </p:attrNameLst>
                                      </p:cBhvr>
                                      <p:to>
                                        <p:strVal val="visible"/>
                                      </p:to>
                                    </p:set>
                                    <p:animEffect transition="in" filter="dissolve">
                                      <p:cBhvr>
                                        <p:cTn id="15" dur="500"/>
                                        <p:tgtEl>
                                          <p:spTgt spid="24473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44739">
                                            <p:txEl>
                                              <p:pRg st="2" end="2"/>
                                            </p:txEl>
                                          </p:spTgt>
                                        </p:tgtEl>
                                        <p:attrNameLst>
                                          <p:attrName>style.visibility</p:attrName>
                                        </p:attrNameLst>
                                      </p:cBhvr>
                                      <p:to>
                                        <p:strVal val="visible"/>
                                      </p:to>
                                    </p:set>
                                    <p:animEffect transition="in" filter="dissolve">
                                      <p:cBhvr>
                                        <p:cTn id="20" dur="500"/>
                                        <p:tgtEl>
                                          <p:spTgt spid="244739">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44739">
                                            <p:txEl>
                                              <p:pRg st="3" end="3"/>
                                            </p:txEl>
                                          </p:spTgt>
                                        </p:tgtEl>
                                        <p:attrNameLst>
                                          <p:attrName>style.visibility</p:attrName>
                                        </p:attrNameLst>
                                      </p:cBhvr>
                                      <p:to>
                                        <p:strVal val="visible"/>
                                      </p:to>
                                    </p:set>
                                    <p:animEffect transition="in" filter="dissolve">
                                      <p:cBhvr>
                                        <p:cTn id="23" dur="500"/>
                                        <p:tgtEl>
                                          <p:spTgt spid="2447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8" grpId="0" animBg="1" autoUpdateAnimBg="0"/>
      <p:bldP spid="24473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66EE3F9E-6299-478E-A48A-DCC9862A8427}" type="slidenum">
              <a:rPr lang="en-US"/>
              <a:pPr/>
              <a:t>18</a:t>
            </a:fld>
            <a:endParaRPr lang="en-US"/>
          </a:p>
        </p:txBody>
      </p:sp>
      <p:sp>
        <p:nvSpPr>
          <p:cNvPr id="247810" name="Rectangle 2"/>
          <p:cNvSpPr>
            <a:spLocks noGrp="1" noChangeArrowheads="1"/>
          </p:cNvSpPr>
          <p:nvPr>
            <p:ph type="title"/>
          </p:nvPr>
        </p:nvSpPr>
        <p:spPr>
          <a:xfrm>
            <a:off x="1295400" y="228600"/>
            <a:ext cx="7620000" cy="952500"/>
          </a:xfrm>
          <a:noFill/>
          <a:ln/>
        </p:spPr>
        <p:txBody>
          <a:bodyPr/>
          <a:lstStyle/>
          <a:p>
            <a:r>
              <a:rPr lang="en-GB" sz="3600"/>
              <a:t>Semi-Partial Correlation in Regression</a:t>
            </a:r>
          </a:p>
        </p:txBody>
      </p:sp>
      <p:sp>
        <p:nvSpPr>
          <p:cNvPr id="247811" name="Rectangle 3"/>
          <p:cNvSpPr>
            <a:spLocks noGrp="1" noChangeArrowheads="1"/>
          </p:cNvSpPr>
          <p:nvPr>
            <p:ph type="body" idx="1"/>
          </p:nvPr>
        </p:nvSpPr>
        <p:spPr>
          <a:xfrm>
            <a:off x="1346200" y="1651000"/>
            <a:ext cx="7607300" cy="4471988"/>
          </a:xfrm>
          <a:noFill/>
          <a:ln/>
        </p:spPr>
        <p:txBody>
          <a:bodyPr/>
          <a:lstStyle/>
          <a:p>
            <a:pPr>
              <a:lnSpc>
                <a:spcPct val="90000"/>
              </a:lnSpc>
            </a:pPr>
            <a:r>
              <a:rPr lang="en-GB" sz="3600" dirty="0"/>
              <a:t>The semi-partial correlation</a:t>
            </a:r>
          </a:p>
          <a:p>
            <a:pPr lvl="1">
              <a:lnSpc>
                <a:spcPct val="90000"/>
              </a:lnSpc>
            </a:pPr>
            <a:r>
              <a:rPr lang="en-GB" sz="3200" dirty="0"/>
              <a:t>Measures the relationship between a predictor and the outcome, controlling for the relationship between that predictor and any others already in the model.</a:t>
            </a:r>
          </a:p>
          <a:p>
            <a:pPr lvl="1">
              <a:lnSpc>
                <a:spcPct val="90000"/>
              </a:lnSpc>
            </a:pPr>
            <a:r>
              <a:rPr lang="en-GB" sz="3200" dirty="0"/>
              <a:t>It measures the </a:t>
            </a:r>
            <a:r>
              <a:rPr lang="en-GB" sz="3200" i="1" dirty="0">
                <a:solidFill>
                  <a:srgbClr val="FF0066"/>
                </a:solidFill>
              </a:rPr>
              <a:t>unique contribution</a:t>
            </a:r>
            <a:r>
              <a:rPr lang="en-GB" sz="3200" dirty="0"/>
              <a:t> of a predictor to explaining the variance of the outcome.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7810"/>
                                        </p:tgtEl>
                                        <p:attrNameLst>
                                          <p:attrName>style.visibility</p:attrName>
                                        </p:attrNameLst>
                                      </p:cBhvr>
                                      <p:to>
                                        <p:strVal val="visible"/>
                                      </p:to>
                                    </p:set>
                                    <p:animEffect transition="in" filter="dissolve">
                                      <p:cBhvr>
                                        <p:cTn id="7" dur="500"/>
                                        <p:tgtEl>
                                          <p:spTgt spid="2478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7811">
                                            <p:txEl>
                                              <p:pRg st="0" end="0"/>
                                            </p:txEl>
                                          </p:spTgt>
                                        </p:tgtEl>
                                        <p:attrNameLst>
                                          <p:attrName>style.visibility</p:attrName>
                                        </p:attrNameLst>
                                      </p:cBhvr>
                                      <p:to>
                                        <p:strVal val="visible"/>
                                      </p:to>
                                    </p:set>
                                    <p:animEffect transition="in" filter="dissolve">
                                      <p:cBhvr>
                                        <p:cTn id="12" dur="500"/>
                                        <p:tgtEl>
                                          <p:spTgt spid="247811">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7811">
                                            <p:txEl>
                                              <p:pRg st="1" end="1"/>
                                            </p:txEl>
                                          </p:spTgt>
                                        </p:tgtEl>
                                        <p:attrNameLst>
                                          <p:attrName>style.visibility</p:attrName>
                                        </p:attrNameLst>
                                      </p:cBhvr>
                                      <p:to>
                                        <p:strVal val="visible"/>
                                      </p:to>
                                    </p:set>
                                    <p:animEffect transition="in" filter="dissolve">
                                      <p:cBhvr>
                                        <p:cTn id="15" dur="500"/>
                                        <p:tgtEl>
                                          <p:spTgt spid="247811">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7811">
                                            <p:txEl>
                                              <p:pRg st="2" end="2"/>
                                            </p:txEl>
                                          </p:spTgt>
                                        </p:tgtEl>
                                        <p:attrNameLst>
                                          <p:attrName>style.visibility</p:attrName>
                                        </p:attrNameLst>
                                      </p:cBhvr>
                                      <p:to>
                                        <p:strVal val="visible"/>
                                      </p:to>
                                    </p:set>
                                    <p:animEffect transition="in" filter="dissolve">
                                      <p:cBhvr>
                                        <p:cTn id="18" dur="500"/>
                                        <p:tgtEl>
                                          <p:spTgt spid="247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animBg="1" autoUpdateAnimBg="0"/>
      <p:bldP spid="24781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E832BF9F-B0F6-49CD-884D-8A4529C054B7}" type="slidenum">
              <a:rPr lang="en-US"/>
              <a:pPr/>
              <a:t>19</a:t>
            </a:fld>
            <a:endParaRPr lang="en-US"/>
          </a:p>
        </p:txBody>
      </p:sp>
      <p:sp>
        <p:nvSpPr>
          <p:cNvPr id="253954" name="Rectangle 2"/>
          <p:cNvSpPr>
            <a:spLocks noGrp="1" noChangeArrowheads="1"/>
          </p:cNvSpPr>
          <p:nvPr>
            <p:ph type="title"/>
          </p:nvPr>
        </p:nvSpPr>
        <p:spPr>
          <a:xfrm>
            <a:off x="1295400" y="228600"/>
            <a:ext cx="7620000" cy="1358900"/>
          </a:xfrm>
          <a:noFill/>
          <a:ln/>
        </p:spPr>
        <p:txBody>
          <a:bodyPr/>
          <a:lstStyle/>
          <a:p>
            <a:r>
              <a:rPr lang="en-GB" sz="4000">
                <a:sym typeface="Symbol" pitchFamily="18" charset="2"/>
              </a:rPr>
              <a:t>Problems with Stepwise Methods</a:t>
            </a:r>
            <a:r>
              <a:rPr lang="en-GB" b="1" i="1" baseline="-25000"/>
              <a:t> </a:t>
            </a:r>
          </a:p>
        </p:txBody>
      </p:sp>
      <p:sp>
        <p:nvSpPr>
          <p:cNvPr id="253955" name="Rectangle 3"/>
          <p:cNvSpPr>
            <a:spLocks noGrp="1" noChangeArrowheads="1"/>
          </p:cNvSpPr>
          <p:nvPr>
            <p:ph type="body" idx="1"/>
          </p:nvPr>
        </p:nvSpPr>
        <p:spPr>
          <a:xfrm>
            <a:off x="1358900" y="1784350"/>
            <a:ext cx="7442200" cy="4241800"/>
          </a:xfrm>
          <a:noFill/>
          <a:ln/>
        </p:spPr>
        <p:txBody>
          <a:bodyPr/>
          <a:lstStyle/>
          <a:p>
            <a:r>
              <a:rPr lang="en-GB"/>
              <a:t>Rely on a mathematical criterion.</a:t>
            </a:r>
            <a:endParaRPr lang="en-GB" sz="3600"/>
          </a:p>
          <a:p>
            <a:pPr lvl="1"/>
            <a:r>
              <a:rPr lang="en-GB"/>
              <a:t>Variable selection may depend upon only slight differences in the Semi-partial correlation.</a:t>
            </a:r>
          </a:p>
          <a:p>
            <a:pPr lvl="1"/>
            <a:r>
              <a:rPr lang="en-GB"/>
              <a:t>These slight numerical differences can lead to major theoretical differences.</a:t>
            </a:r>
          </a:p>
          <a:p>
            <a:r>
              <a:rPr lang="en-GB"/>
              <a:t>Should be used only for exploration</a:t>
            </a:r>
            <a:r>
              <a:rPr lang="en-GB" b="1"/>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3954"/>
                                        </p:tgtEl>
                                        <p:attrNameLst>
                                          <p:attrName>style.visibility</p:attrName>
                                        </p:attrNameLst>
                                      </p:cBhvr>
                                      <p:to>
                                        <p:strVal val="visible"/>
                                      </p:to>
                                    </p:set>
                                    <p:animEffect transition="in" filter="dissolve">
                                      <p:cBhvr>
                                        <p:cTn id="7" dur="500"/>
                                        <p:tgtEl>
                                          <p:spTgt spid="253954"/>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253955">
                                            <p:txEl>
                                              <p:pRg st="0" end="0"/>
                                            </p:txEl>
                                          </p:spTgt>
                                        </p:tgtEl>
                                        <p:attrNameLst>
                                          <p:attrName>style.visibility</p:attrName>
                                        </p:attrNameLst>
                                      </p:cBhvr>
                                      <p:to>
                                        <p:strVal val="visible"/>
                                      </p:to>
                                    </p:set>
                                    <p:animEffect transition="in" filter="dissolve">
                                      <p:cBhvr>
                                        <p:cTn id="11" dur="500"/>
                                        <p:tgtEl>
                                          <p:spTgt spid="253955">
                                            <p:txEl>
                                              <p:pRg st="0" end="0"/>
                                            </p:txEl>
                                          </p:spTgt>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253955">
                                            <p:txEl>
                                              <p:pRg st="1" end="1"/>
                                            </p:txEl>
                                          </p:spTgt>
                                        </p:tgtEl>
                                        <p:attrNameLst>
                                          <p:attrName>style.visibility</p:attrName>
                                        </p:attrNameLst>
                                      </p:cBhvr>
                                      <p:to>
                                        <p:strVal val="visible"/>
                                      </p:to>
                                    </p:set>
                                    <p:animEffect transition="in" filter="dissolve">
                                      <p:cBhvr>
                                        <p:cTn id="14" dur="500"/>
                                        <p:tgtEl>
                                          <p:spTgt spid="253955">
                                            <p:txEl>
                                              <p:pRg st="1" end="1"/>
                                            </p:txEl>
                                          </p:spTgt>
                                        </p:tgtEl>
                                      </p:cBhvr>
                                    </p:animEffect>
                                  </p:childTnLst>
                                </p:cTn>
                              </p:par>
                              <p:par>
                                <p:cTn id="15" presetID="9" presetClass="entr" presetSubtype="0" fill="hold" grpId="0" nodeType="withEffect">
                                  <p:stCondLst>
                                    <p:cond delay="2000"/>
                                  </p:stCondLst>
                                  <p:childTnLst>
                                    <p:set>
                                      <p:cBhvr>
                                        <p:cTn id="16" dur="1" fill="hold">
                                          <p:stCondLst>
                                            <p:cond delay="0"/>
                                          </p:stCondLst>
                                        </p:cTn>
                                        <p:tgtEl>
                                          <p:spTgt spid="253955">
                                            <p:txEl>
                                              <p:pRg st="2" end="2"/>
                                            </p:txEl>
                                          </p:spTgt>
                                        </p:tgtEl>
                                        <p:attrNameLst>
                                          <p:attrName>style.visibility</p:attrName>
                                        </p:attrNameLst>
                                      </p:cBhvr>
                                      <p:to>
                                        <p:strVal val="visible"/>
                                      </p:to>
                                    </p:set>
                                    <p:animEffect transition="in" filter="dissolve">
                                      <p:cBhvr>
                                        <p:cTn id="17" dur="500"/>
                                        <p:tgtEl>
                                          <p:spTgt spid="253955">
                                            <p:txEl>
                                              <p:pRg st="2" end="2"/>
                                            </p:txEl>
                                          </p:spTgt>
                                        </p:tgtEl>
                                      </p:cBhvr>
                                    </p:animEffect>
                                  </p:childTnLst>
                                </p:cTn>
                              </p:par>
                            </p:childTnLst>
                          </p:cTn>
                        </p:par>
                        <p:par>
                          <p:cTn id="18" fill="hold">
                            <p:stCondLst>
                              <p:cond delay="3000"/>
                            </p:stCondLst>
                            <p:childTnLst>
                              <p:par>
                                <p:cTn id="19" presetID="9" presetClass="entr" presetSubtype="0" fill="hold" grpId="0" nodeType="afterEffect">
                                  <p:stCondLst>
                                    <p:cond delay="2000"/>
                                  </p:stCondLst>
                                  <p:childTnLst>
                                    <p:set>
                                      <p:cBhvr>
                                        <p:cTn id="20" dur="1" fill="hold">
                                          <p:stCondLst>
                                            <p:cond delay="0"/>
                                          </p:stCondLst>
                                        </p:cTn>
                                        <p:tgtEl>
                                          <p:spTgt spid="253955">
                                            <p:txEl>
                                              <p:pRg st="3" end="3"/>
                                            </p:txEl>
                                          </p:spTgt>
                                        </p:tgtEl>
                                        <p:attrNameLst>
                                          <p:attrName>style.visibility</p:attrName>
                                        </p:attrNameLst>
                                      </p:cBhvr>
                                      <p:to>
                                        <p:strVal val="visible"/>
                                      </p:to>
                                    </p:set>
                                    <p:animEffect transition="in" filter="dissolve">
                                      <p:cBhvr>
                                        <p:cTn id="21" dur="500"/>
                                        <p:tgtEl>
                                          <p:spTgt spid="253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4" grpId="0" animBg="1" autoUpdateAnimBg="0"/>
      <p:bldP spid="253955" grpId="0" build="p" autoUpdateAnimBg="0" advAuto="2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2B61ADC6-9210-45DE-9BFD-5E13489B193F}" type="slidenum">
              <a:rPr lang="en-US"/>
              <a:pPr/>
              <a:t>2</a:t>
            </a:fld>
            <a:endParaRPr lang="en-US"/>
          </a:p>
        </p:txBody>
      </p:sp>
      <p:sp>
        <p:nvSpPr>
          <p:cNvPr id="4098" name="Rectangle 2"/>
          <p:cNvSpPr>
            <a:spLocks noGrp="1" noChangeArrowheads="1"/>
          </p:cNvSpPr>
          <p:nvPr>
            <p:ph type="title"/>
          </p:nvPr>
        </p:nvSpPr>
        <p:spPr/>
        <p:txBody>
          <a:bodyPr/>
          <a:lstStyle/>
          <a:p>
            <a:r>
              <a:rPr lang="en-GB" dirty="0" smtClean="0"/>
              <a:t>Aims</a:t>
            </a:r>
            <a:endParaRPr lang="en-US" dirty="0"/>
          </a:p>
        </p:txBody>
      </p:sp>
      <p:sp>
        <p:nvSpPr>
          <p:cNvPr id="4099" name="Rectangle 3"/>
          <p:cNvSpPr>
            <a:spLocks noGrp="1" noChangeArrowheads="1"/>
          </p:cNvSpPr>
          <p:nvPr>
            <p:ph type="body" idx="1"/>
          </p:nvPr>
        </p:nvSpPr>
        <p:spPr>
          <a:xfrm>
            <a:off x="1763713" y="1600200"/>
            <a:ext cx="6923087" cy="4292600"/>
          </a:xfrm>
        </p:spPr>
        <p:txBody>
          <a:bodyPr/>
          <a:lstStyle/>
          <a:p>
            <a:pPr>
              <a:lnSpc>
                <a:spcPct val="80000"/>
              </a:lnSpc>
            </a:pPr>
            <a:r>
              <a:rPr lang="en-GB" sz="2400" dirty="0"/>
              <a:t>Understand When To Use Multiple Regression</a:t>
            </a:r>
            <a:r>
              <a:rPr lang="en-US" sz="2400" dirty="0"/>
              <a:t>.</a:t>
            </a:r>
          </a:p>
          <a:p>
            <a:pPr>
              <a:lnSpc>
                <a:spcPct val="80000"/>
              </a:lnSpc>
            </a:pPr>
            <a:r>
              <a:rPr lang="en-US" sz="2400" dirty="0"/>
              <a:t>Understand the multiple regression equation and what the betas represent.</a:t>
            </a:r>
          </a:p>
          <a:p>
            <a:pPr>
              <a:lnSpc>
                <a:spcPct val="80000"/>
              </a:lnSpc>
            </a:pPr>
            <a:r>
              <a:rPr lang="en-GB" sz="2400" dirty="0"/>
              <a:t>Understand Different Methods of Regression</a:t>
            </a:r>
            <a:endParaRPr lang="en-US" sz="2400" dirty="0"/>
          </a:p>
          <a:p>
            <a:pPr lvl="1">
              <a:lnSpc>
                <a:spcPct val="80000"/>
              </a:lnSpc>
            </a:pPr>
            <a:r>
              <a:rPr lang="en-GB" sz="2000" dirty="0"/>
              <a:t>Hierarchical</a:t>
            </a:r>
            <a:endParaRPr lang="en-US" sz="2000" dirty="0"/>
          </a:p>
          <a:p>
            <a:pPr lvl="1">
              <a:lnSpc>
                <a:spcPct val="80000"/>
              </a:lnSpc>
            </a:pPr>
            <a:r>
              <a:rPr lang="en-GB" sz="2000" dirty="0"/>
              <a:t>Stepwise</a:t>
            </a:r>
          </a:p>
          <a:p>
            <a:pPr lvl="1">
              <a:lnSpc>
                <a:spcPct val="80000"/>
              </a:lnSpc>
            </a:pPr>
            <a:r>
              <a:rPr lang="en-GB" sz="2000" dirty="0"/>
              <a:t>Forced Entry</a:t>
            </a:r>
          </a:p>
          <a:p>
            <a:pPr>
              <a:lnSpc>
                <a:spcPct val="80000"/>
              </a:lnSpc>
            </a:pPr>
            <a:r>
              <a:rPr lang="en-GB" sz="2400" dirty="0"/>
              <a:t>Understand How to do a Multiple Regression on </a:t>
            </a:r>
            <a:r>
              <a:rPr lang="en-GB" sz="2400" dirty="0" smtClean="0"/>
              <a:t>IBM SPSS</a:t>
            </a:r>
            <a:endParaRPr lang="en-GB" sz="2400" dirty="0"/>
          </a:p>
          <a:p>
            <a:pPr>
              <a:lnSpc>
                <a:spcPct val="80000"/>
              </a:lnSpc>
            </a:pPr>
            <a:r>
              <a:rPr lang="en-GB" sz="2400" dirty="0"/>
              <a:t>Understand how to Interpret multiple regression.</a:t>
            </a:r>
          </a:p>
          <a:p>
            <a:pPr>
              <a:lnSpc>
                <a:spcPct val="80000"/>
              </a:lnSpc>
            </a:pPr>
            <a:r>
              <a:rPr lang="en-GB" sz="2400" dirty="0"/>
              <a:t>Understand the Assumptions of Multiple Regression and how to test them</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dissolve">
                                      <p:cBhvr>
                                        <p:cTn id="12" dur="500"/>
                                        <p:tgtEl>
                                          <p:spTgt spid="40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99">
                                            <p:txEl>
                                              <p:pRg st="2" end="2"/>
                                            </p:txEl>
                                          </p:spTgt>
                                        </p:tgtEl>
                                        <p:attrNameLst>
                                          <p:attrName>style.visibility</p:attrName>
                                        </p:attrNameLst>
                                      </p:cBhvr>
                                      <p:to>
                                        <p:strVal val="visible"/>
                                      </p:to>
                                    </p:set>
                                    <p:animEffect transition="in" filter="dissolve">
                                      <p:cBhvr>
                                        <p:cTn id="17" dur="500"/>
                                        <p:tgtEl>
                                          <p:spTgt spid="4099">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099">
                                            <p:txEl>
                                              <p:pRg st="3" end="3"/>
                                            </p:txEl>
                                          </p:spTgt>
                                        </p:tgtEl>
                                        <p:attrNameLst>
                                          <p:attrName>style.visibility</p:attrName>
                                        </p:attrNameLst>
                                      </p:cBhvr>
                                      <p:to>
                                        <p:strVal val="visible"/>
                                      </p:to>
                                    </p:set>
                                    <p:animEffect transition="in" filter="dissolve">
                                      <p:cBhvr>
                                        <p:cTn id="20" dur="500"/>
                                        <p:tgtEl>
                                          <p:spTgt spid="4099">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dissolve">
                                      <p:cBhvr>
                                        <p:cTn id="23" dur="500"/>
                                        <p:tgtEl>
                                          <p:spTgt spid="409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099">
                                            <p:txEl>
                                              <p:pRg st="5" end="5"/>
                                            </p:txEl>
                                          </p:spTgt>
                                        </p:tgtEl>
                                        <p:attrNameLst>
                                          <p:attrName>style.visibility</p:attrName>
                                        </p:attrNameLst>
                                      </p:cBhvr>
                                      <p:to>
                                        <p:strVal val="visible"/>
                                      </p:to>
                                    </p:set>
                                    <p:animEffect transition="in" filter="dissolve">
                                      <p:cBhvr>
                                        <p:cTn id="26" dur="500"/>
                                        <p:tgtEl>
                                          <p:spTgt spid="409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099">
                                            <p:txEl>
                                              <p:pRg st="6" end="6"/>
                                            </p:txEl>
                                          </p:spTgt>
                                        </p:tgtEl>
                                        <p:attrNameLst>
                                          <p:attrName>style.visibility</p:attrName>
                                        </p:attrNameLst>
                                      </p:cBhvr>
                                      <p:to>
                                        <p:strVal val="visible"/>
                                      </p:to>
                                    </p:set>
                                    <p:animEffect transition="in" filter="dissolve">
                                      <p:cBhvr>
                                        <p:cTn id="31" dur="500"/>
                                        <p:tgtEl>
                                          <p:spTgt spid="409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4099">
                                            <p:txEl>
                                              <p:pRg st="7" end="7"/>
                                            </p:txEl>
                                          </p:spTgt>
                                        </p:tgtEl>
                                        <p:attrNameLst>
                                          <p:attrName>style.visibility</p:attrName>
                                        </p:attrNameLst>
                                      </p:cBhvr>
                                      <p:to>
                                        <p:strVal val="visible"/>
                                      </p:to>
                                    </p:set>
                                    <p:animEffect transition="in" filter="dissolve">
                                      <p:cBhvr>
                                        <p:cTn id="36" dur="500"/>
                                        <p:tgtEl>
                                          <p:spTgt spid="4099">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099">
                                            <p:txEl>
                                              <p:pRg st="8" end="8"/>
                                            </p:txEl>
                                          </p:spTgt>
                                        </p:tgtEl>
                                        <p:attrNameLst>
                                          <p:attrName>style.visibility</p:attrName>
                                        </p:attrNameLst>
                                      </p:cBhvr>
                                      <p:to>
                                        <p:strVal val="visible"/>
                                      </p:to>
                                    </p:set>
                                    <p:animEffect transition="in" filter="dissolve">
                                      <p:cBhvr>
                                        <p:cTn id="41"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4"/>
          <p:cNvSpPr>
            <a:spLocks noGrp="1"/>
          </p:cNvSpPr>
          <p:nvPr>
            <p:ph type="dt" sz="half" idx="4294967295"/>
          </p:nvPr>
        </p:nvSpPr>
        <p:spPr>
          <a:xfrm>
            <a:off x="0" y="6357958"/>
            <a:ext cx="857224" cy="365125"/>
          </a:xfrm>
          <a:prstGeom prst="rect">
            <a:avLst/>
          </a:prstGeom>
        </p:spPr>
        <p:txBody>
          <a:bodyPr/>
          <a:lstStyle/>
          <a:p>
            <a:r>
              <a:rPr lang="en-US"/>
              <a:t>Slide </a:t>
            </a:r>
            <a:fld id="{07C1DB05-DD0C-44A6-B679-CDC9145459E5}" type="slidenum">
              <a:rPr lang="en-US"/>
              <a:pPr/>
              <a:t>20</a:t>
            </a:fld>
            <a:endParaRPr lang="en-US"/>
          </a:p>
        </p:txBody>
      </p:sp>
      <p:sp>
        <p:nvSpPr>
          <p:cNvPr id="256002" name="Rectangle 2"/>
          <p:cNvSpPr>
            <a:spLocks noGrp="1" noChangeArrowheads="1"/>
          </p:cNvSpPr>
          <p:nvPr>
            <p:ph type="title"/>
          </p:nvPr>
        </p:nvSpPr>
        <p:spPr>
          <a:noFill/>
          <a:ln/>
        </p:spPr>
        <p:txBody>
          <a:bodyPr/>
          <a:lstStyle/>
          <a:p>
            <a:r>
              <a:rPr lang="en-GB" sz="4000" dirty="0">
                <a:sym typeface="Symbol" pitchFamily="18" charset="2"/>
              </a:rPr>
              <a:t>Doing Multiple </a:t>
            </a:r>
            <a:r>
              <a:rPr lang="en-GB" sz="4000" dirty="0" smtClean="0">
                <a:sym typeface="Symbol" pitchFamily="18" charset="2"/>
              </a:rPr>
              <a:t>Regression</a:t>
            </a:r>
            <a:endParaRPr lang="en-GB" i="1" baseline="-25000" dirty="0"/>
          </a:p>
        </p:txBody>
      </p:sp>
      <p:pic>
        <p:nvPicPr>
          <p:cNvPr id="2" name="Picture 1"/>
          <p:cNvPicPr>
            <a:picLocks noChangeAspect="1"/>
          </p:cNvPicPr>
          <p:nvPr/>
        </p:nvPicPr>
        <p:blipFill>
          <a:blip r:embed="rId3"/>
          <a:stretch>
            <a:fillRect/>
          </a:stretch>
        </p:blipFill>
        <p:spPr>
          <a:xfrm>
            <a:off x="2425700" y="1498618"/>
            <a:ext cx="4372864" cy="3568192"/>
          </a:xfrm>
          <a:prstGeom prst="rect">
            <a:avLst/>
          </a:prstGeom>
        </p:spPr>
      </p:pic>
      <p:pic>
        <p:nvPicPr>
          <p:cNvPr id="3" name="Picture 2"/>
          <p:cNvPicPr>
            <a:picLocks noChangeAspect="1"/>
          </p:cNvPicPr>
          <p:nvPr/>
        </p:nvPicPr>
        <p:blipFill>
          <a:blip r:embed="rId4"/>
          <a:stretch>
            <a:fillRect/>
          </a:stretch>
        </p:blipFill>
        <p:spPr>
          <a:xfrm>
            <a:off x="5168900" y="3314700"/>
            <a:ext cx="678942" cy="918972"/>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02"/>
                                        </p:tgtEl>
                                        <p:attrNameLst>
                                          <p:attrName>style.visibility</p:attrName>
                                        </p:attrNameLst>
                                      </p:cBhvr>
                                      <p:to>
                                        <p:strVal val="visible"/>
                                      </p:to>
                                    </p:set>
                                    <p:animEffect transition="in" filter="dissolve">
                                      <p:cBhvr>
                                        <p:cTn id="7" dur="5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Date Placeholder 4"/>
          <p:cNvSpPr>
            <a:spLocks noGrp="1"/>
          </p:cNvSpPr>
          <p:nvPr>
            <p:ph type="dt" sz="half" idx="4294967295"/>
          </p:nvPr>
        </p:nvSpPr>
        <p:spPr>
          <a:xfrm>
            <a:off x="0" y="6357958"/>
            <a:ext cx="857224" cy="365125"/>
          </a:xfrm>
          <a:prstGeom prst="rect">
            <a:avLst/>
          </a:prstGeom>
        </p:spPr>
        <p:txBody>
          <a:bodyPr/>
          <a:lstStyle/>
          <a:p>
            <a:r>
              <a:rPr lang="en-US"/>
              <a:t>Slide </a:t>
            </a:r>
            <a:fld id="{07C1DB05-DD0C-44A6-B679-CDC9145459E5}" type="slidenum">
              <a:rPr lang="en-US"/>
              <a:pPr/>
              <a:t>21</a:t>
            </a:fld>
            <a:endParaRPr lang="en-US"/>
          </a:p>
        </p:txBody>
      </p:sp>
      <p:sp>
        <p:nvSpPr>
          <p:cNvPr id="256002" name="Rectangle 2"/>
          <p:cNvSpPr>
            <a:spLocks noGrp="1" noChangeArrowheads="1"/>
          </p:cNvSpPr>
          <p:nvPr>
            <p:ph type="title"/>
          </p:nvPr>
        </p:nvSpPr>
        <p:spPr>
          <a:noFill/>
          <a:ln/>
        </p:spPr>
        <p:txBody>
          <a:bodyPr/>
          <a:lstStyle/>
          <a:p>
            <a:r>
              <a:rPr lang="en-GB" sz="4000" dirty="0">
                <a:sym typeface="Symbol" pitchFamily="18" charset="2"/>
              </a:rPr>
              <a:t>Doing Multiple </a:t>
            </a:r>
            <a:r>
              <a:rPr lang="en-GB" sz="4000" dirty="0" smtClean="0">
                <a:sym typeface="Symbol" pitchFamily="18" charset="2"/>
              </a:rPr>
              <a:t>Regression</a:t>
            </a:r>
            <a:endParaRPr lang="en-GB" i="1" baseline="-25000" dirty="0"/>
          </a:p>
        </p:txBody>
      </p:sp>
      <p:pic>
        <p:nvPicPr>
          <p:cNvPr id="9" name="Picture 8"/>
          <p:cNvPicPr>
            <a:picLocks noChangeAspect="1"/>
          </p:cNvPicPr>
          <p:nvPr/>
        </p:nvPicPr>
        <p:blipFill>
          <a:blip r:embed="rId3"/>
          <a:stretch>
            <a:fillRect/>
          </a:stretch>
        </p:blipFill>
        <p:spPr>
          <a:xfrm>
            <a:off x="2425700" y="1498613"/>
            <a:ext cx="5124450" cy="4181475"/>
          </a:xfrm>
          <a:prstGeom prst="rect">
            <a:avLst/>
          </a:prstGeom>
        </p:spPr>
      </p:pic>
      <p:pic>
        <p:nvPicPr>
          <p:cNvPr id="2" name="Picture 1"/>
          <p:cNvPicPr>
            <a:picLocks noChangeAspect="1"/>
          </p:cNvPicPr>
          <p:nvPr/>
        </p:nvPicPr>
        <p:blipFill>
          <a:blip r:embed="rId4"/>
          <a:stretch>
            <a:fillRect/>
          </a:stretch>
        </p:blipFill>
        <p:spPr>
          <a:xfrm>
            <a:off x="3797221" y="3797300"/>
            <a:ext cx="1998726" cy="851916"/>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6002"/>
                                        </p:tgtEl>
                                        <p:attrNameLst>
                                          <p:attrName>style.visibility</p:attrName>
                                        </p:attrNameLst>
                                      </p:cBhvr>
                                      <p:to>
                                        <p:strVal val="visible"/>
                                      </p:to>
                                    </p:set>
                                    <p:animEffect transition="in" filter="dissolve">
                                      <p:cBhvr>
                                        <p:cTn id="7" dur="500"/>
                                        <p:tgtEl>
                                          <p:spTgt spid="256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Statistics</a:t>
            </a:r>
            <a:endParaRPr lang="en-GB" dirty="0"/>
          </a:p>
        </p:txBody>
      </p:sp>
      <p:pic>
        <p:nvPicPr>
          <p:cNvPr id="4" name="Picture 3"/>
          <p:cNvPicPr>
            <a:picLocks noChangeAspect="1"/>
          </p:cNvPicPr>
          <p:nvPr/>
        </p:nvPicPr>
        <p:blipFill>
          <a:blip r:embed="rId2"/>
          <a:stretch>
            <a:fillRect/>
          </a:stretch>
        </p:blipFill>
        <p:spPr>
          <a:xfrm>
            <a:off x="2197100" y="1295394"/>
            <a:ext cx="5367274" cy="48075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694" y="274638"/>
            <a:ext cx="3186106" cy="1143000"/>
          </a:xfrm>
        </p:spPr>
        <p:txBody>
          <a:bodyPr>
            <a:normAutofit fontScale="90000"/>
          </a:bodyPr>
          <a:lstStyle/>
          <a:p>
            <a:r>
              <a:rPr lang="en-GB" dirty="0" smtClean="0"/>
              <a:t>Regression Diagnostics</a:t>
            </a:r>
            <a:endParaRPr lang="en-GB" dirty="0"/>
          </a:p>
        </p:txBody>
      </p:sp>
      <p:pic>
        <p:nvPicPr>
          <p:cNvPr id="3" name="Picture 2"/>
          <p:cNvPicPr>
            <a:picLocks noChangeAspect="1"/>
          </p:cNvPicPr>
          <p:nvPr/>
        </p:nvPicPr>
        <p:blipFill>
          <a:blip r:embed="rId2"/>
          <a:stretch>
            <a:fillRect/>
          </a:stretch>
        </p:blipFill>
        <p:spPr>
          <a:xfrm>
            <a:off x="1155700" y="698500"/>
            <a:ext cx="4000500" cy="547624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quarter" idx="4294967295"/>
          </p:nvPr>
        </p:nvSpPr>
        <p:spPr>
          <a:xfrm>
            <a:off x="0" y="6357958"/>
            <a:ext cx="857224" cy="365125"/>
          </a:xfrm>
          <a:prstGeom prst="rect">
            <a:avLst/>
          </a:prstGeom>
        </p:spPr>
        <p:txBody>
          <a:bodyPr/>
          <a:lstStyle/>
          <a:p>
            <a:pPr>
              <a:defRPr/>
            </a:pPr>
            <a:r>
              <a:rPr lang="en-US"/>
              <a:t>Slide </a:t>
            </a:r>
            <a:fld id="{5470BCA8-1058-47F1-AF92-4C76FB765A84}" type="slidenum">
              <a:rPr lang="en-US"/>
              <a:pPr>
                <a:defRPr/>
              </a:pPr>
              <a:t>24</a:t>
            </a:fld>
            <a:endParaRPr lang="en-US"/>
          </a:p>
        </p:txBody>
      </p:sp>
      <p:sp>
        <p:nvSpPr>
          <p:cNvPr id="258050" name="Rectangle 2"/>
          <p:cNvSpPr>
            <a:spLocks noGrp="1" noChangeArrowheads="1"/>
          </p:cNvSpPr>
          <p:nvPr>
            <p:ph type="title"/>
          </p:nvPr>
        </p:nvSpPr>
        <p:spPr>
          <a:xfrm>
            <a:off x="428596" y="228600"/>
            <a:ext cx="8486804" cy="1358900"/>
          </a:xfrm>
          <a:noFill/>
        </p:spPr>
        <p:txBody>
          <a:bodyPr/>
          <a:lstStyle/>
          <a:p>
            <a:pPr eaLnBrk="1" hangingPunct="1"/>
            <a:r>
              <a:rPr lang="en-GB" sz="4000" dirty="0" smtClean="0">
                <a:sym typeface="Symbol" pitchFamily="18" charset="2"/>
              </a:rPr>
              <a:t>Output: Model Summary</a:t>
            </a:r>
            <a:endParaRPr lang="en-GB" b="1" i="1" baseline="-25000" dirty="0" smtClean="0"/>
          </a:p>
        </p:txBody>
      </p:sp>
      <p:pic>
        <p:nvPicPr>
          <p:cNvPr id="2" name="Picture 1"/>
          <p:cNvPicPr>
            <a:picLocks noChangeAspect="1"/>
          </p:cNvPicPr>
          <p:nvPr/>
        </p:nvPicPr>
        <p:blipFill>
          <a:blip r:embed="rId3"/>
          <a:stretch>
            <a:fillRect/>
          </a:stretch>
        </p:blipFill>
        <p:spPr>
          <a:xfrm>
            <a:off x="636270" y="1943100"/>
            <a:ext cx="8507730" cy="183134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58050"/>
                                        </p:tgtEl>
                                        <p:attrNameLst>
                                          <p:attrName>style.visibility</p:attrName>
                                        </p:attrNameLst>
                                      </p:cBhvr>
                                      <p:to>
                                        <p:strVal val="visible"/>
                                      </p:to>
                                    </p:set>
                                    <p:animEffect transition="in" filter="dissolve">
                                      <p:cBhvr>
                                        <p:cTn id="7" dur="500"/>
                                        <p:tgtEl>
                                          <p:spTgt spid="258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C14C0A4E-E97A-411E-8F2B-40D2DAD80259}" type="slidenum">
              <a:rPr lang="en-US"/>
              <a:pPr/>
              <a:t>25</a:t>
            </a:fld>
            <a:endParaRPr lang="en-US"/>
          </a:p>
        </p:txBody>
      </p:sp>
      <p:sp>
        <p:nvSpPr>
          <p:cNvPr id="260098" name="Rectangle 2"/>
          <p:cNvSpPr>
            <a:spLocks noGrp="1" noChangeArrowheads="1"/>
          </p:cNvSpPr>
          <p:nvPr>
            <p:ph type="title"/>
          </p:nvPr>
        </p:nvSpPr>
        <p:spPr>
          <a:xfrm>
            <a:off x="1346200" y="228600"/>
            <a:ext cx="7569200" cy="1117600"/>
          </a:xfrm>
          <a:noFill/>
          <a:ln/>
        </p:spPr>
        <p:txBody>
          <a:bodyPr/>
          <a:lstStyle/>
          <a:p>
            <a:r>
              <a:rPr lang="en-GB" sz="4000" i="1">
                <a:sym typeface="Symbol" pitchFamily="18" charset="2"/>
              </a:rPr>
              <a:t>R</a:t>
            </a:r>
            <a:r>
              <a:rPr lang="en-GB" sz="4000">
                <a:sym typeface="Symbol" pitchFamily="18" charset="2"/>
              </a:rPr>
              <a:t> and </a:t>
            </a:r>
            <a:r>
              <a:rPr lang="en-GB" sz="4000" i="1">
                <a:sym typeface="Symbol" pitchFamily="18" charset="2"/>
              </a:rPr>
              <a:t>R</a:t>
            </a:r>
            <a:r>
              <a:rPr lang="en-GB" sz="4000" i="1" baseline="30000">
                <a:sym typeface="Symbol" pitchFamily="18" charset="2"/>
              </a:rPr>
              <a:t>2</a:t>
            </a:r>
            <a:r>
              <a:rPr lang="en-GB" b="1" i="1" baseline="-25000"/>
              <a:t> </a:t>
            </a:r>
          </a:p>
        </p:txBody>
      </p:sp>
      <p:sp>
        <p:nvSpPr>
          <p:cNvPr id="260099" name="Rectangle 3"/>
          <p:cNvSpPr>
            <a:spLocks noGrp="1" noChangeArrowheads="1"/>
          </p:cNvSpPr>
          <p:nvPr>
            <p:ph type="body" idx="1"/>
          </p:nvPr>
        </p:nvSpPr>
        <p:spPr>
          <a:xfrm>
            <a:off x="1485900" y="1403350"/>
            <a:ext cx="7315200" cy="4641850"/>
          </a:xfrm>
          <a:noFill/>
          <a:ln/>
        </p:spPr>
        <p:txBody>
          <a:bodyPr/>
          <a:lstStyle/>
          <a:p>
            <a:pPr>
              <a:lnSpc>
                <a:spcPct val="90000"/>
              </a:lnSpc>
            </a:pPr>
            <a:r>
              <a:rPr lang="en-GB" i="1"/>
              <a:t>R</a:t>
            </a:r>
          </a:p>
          <a:p>
            <a:pPr lvl="1">
              <a:lnSpc>
                <a:spcPct val="90000"/>
              </a:lnSpc>
            </a:pPr>
            <a:r>
              <a:rPr lang="en-GB"/>
              <a:t>The correlation between the observed values of the outcome, and the values predicted by the model.</a:t>
            </a:r>
            <a:endParaRPr lang="en-GB" sz="3200"/>
          </a:p>
          <a:p>
            <a:pPr>
              <a:lnSpc>
                <a:spcPct val="90000"/>
              </a:lnSpc>
            </a:pPr>
            <a:r>
              <a:rPr lang="en-GB" i="1">
                <a:sym typeface="Symbol" pitchFamily="18" charset="2"/>
              </a:rPr>
              <a:t>R</a:t>
            </a:r>
            <a:r>
              <a:rPr lang="en-GB" i="1" baseline="30000">
                <a:sym typeface="Symbol" pitchFamily="18" charset="2"/>
              </a:rPr>
              <a:t>2</a:t>
            </a:r>
          </a:p>
          <a:p>
            <a:pPr lvl="1">
              <a:lnSpc>
                <a:spcPct val="90000"/>
              </a:lnSpc>
            </a:pPr>
            <a:r>
              <a:rPr lang="en-GB"/>
              <a:t>Yhe proportion of variance accounted for by the model.</a:t>
            </a:r>
          </a:p>
          <a:p>
            <a:pPr>
              <a:lnSpc>
                <a:spcPct val="90000"/>
              </a:lnSpc>
            </a:pPr>
            <a:r>
              <a:rPr lang="en-GB"/>
              <a:t>Adj. </a:t>
            </a:r>
            <a:r>
              <a:rPr lang="en-GB" i="1">
                <a:sym typeface="Symbol" pitchFamily="18" charset="2"/>
              </a:rPr>
              <a:t>R</a:t>
            </a:r>
            <a:r>
              <a:rPr lang="en-GB" i="1" baseline="30000">
                <a:sym typeface="Symbol" pitchFamily="18" charset="2"/>
              </a:rPr>
              <a:t>2</a:t>
            </a:r>
          </a:p>
          <a:p>
            <a:pPr lvl="1">
              <a:lnSpc>
                <a:spcPct val="90000"/>
              </a:lnSpc>
            </a:pPr>
            <a:r>
              <a:rPr lang="en-GB"/>
              <a:t>An estimate of </a:t>
            </a:r>
            <a:r>
              <a:rPr lang="en-GB" i="1">
                <a:sym typeface="Symbol" pitchFamily="18" charset="2"/>
              </a:rPr>
              <a:t>R</a:t>
            </a:r>
            <a:r>
              <a:rPr lang="en-GB" i="1" baseline="30000">
                <a:sym typeface="Symbol" pitchFamily="18" charset="2"/>
              </a:rPr>
              <a:t>2</a:t>
            </a:r>
            <a:r>
              <a:rPr lang="en-GB"/>
              <a:t> in the population (</a:t>
            </a:r>
            <a:r>
              <a:rPr lang="en-GB" i="1"/>
              <a:t>shrinkage</a:t>
            </a:r>
            <a:r>
              <a:rPr lang="en-GB"/>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dissolve">
                                      <p:cBhvr>
                                        <p:cTn id="7" dur="500"/>
                                        <p:tgtEl>
                                          <p:spTgt spid="260098"/>
                                        </p:tgtEl>
                                      </p:cBhvr>
                                    </p:animEffect>
                                  </p:childTnLst>
                                </p:cTn>
                              </p:par>
                            </p:childTnLst>
                          </p:cTn>
                        </p:par>
                        <p:par>
                          <p:cTn id="8" fill="hold">
                            <p:stCondLst>
                              <p:cond delay="500"/>
                            </p:stCondLst>
                            <p:childTnLst>
                              <p:par>
                                <p:cTn id="9" presetID="9" presetClass="entr" presetSubtype="0" fill="hold" grpId="0" nodeType="afterEffect">
                                  <p:stCondLst>
                                    <p:cond delay="2000"/>
                                  </p:stCondLst>
                                  <p:childTnLst>
                                    <p:set>
                                      <p:cBhvr>
                                        <p:cTn id="10" dur="1" fill="hold">
                                          <p:stCondLst>
                                            <p:cond delay="0"/>
                                          </p:stCondLst>
                                        </p:cTn>
                                        <p:tgtEl>
                                          <p:spTgt spid="260099">
                                            <p:txEl>
                                              <p:pRg st="0" end="0"/>
                                            </p:txEl>
                                          </p:spTgt>
                                        </p:tgtEl>
                                        <p:attrNameLst>
                                          <p:attrName>style.visibility</p:attrName>
                                        </p:attrNameLst>
                                      </p:cBhvr>
                                      <p:to>
                                        <p:strVal val="visible"/>
                                      </p:to>
                                    </p:set>
                                    <p:animEffect transition="in" filter="dissolve">
                                      <p:cBhvr>
                                        <p:cTn id="11" dur="500"/>
                                        <p:tgtEl>
                                          <p:spTgt spid="260099">
                                            <p:txEl>
                                              <p:pRg st="0" end="0"/>
                                            </p:txEl>
                                          </p:spTgt>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260099">
                                            <p:txEl>
                                              <p:pRg st="1" end="1"/>
                                            </p:txEl>
                                          </p:spTgt>
                                        </p:tgtEl>
                                        <p:attrNameLst>
                                          <p:attrName>style.visibility</p:attrName>
                                        </p:attrNameLst>
                                      </p:cBhvr>
                                      <p:to>
                                        <p:strVal val="visible"/>
                                      </p:to>
                                    </p:set>
                                    <p:animEffect transition="in" filter="dissolve">
                                      <p:cBhvr>
                                        <p:cTn id="14" dur="500"/>
                                        <p:tgtEl>
                                          <p:spTgt spid="260099">
                                            <p:txEl>
                                              <p:pRg st="1" end="1"/>
                                            </p:txEl>
                                          </p:spTgt>
                                        </p:tgtEl>
                                      </p:cBhvr>
                                    </p:animEffect>
                                  </p:childTnLst>
                                </p:cTn>
                              </p:par>
                            </p:childTnLst>
                          </p:cTn>
                        </p:par>
                        <p:par>
                          <p:cTn id="15" fill="hold">
                            <p:stCondLst>
                              <p:cond delay="3000"/>
                            </p:stCondLst>
                            <p:childTnLst>
                              <p:par>
                                <p:cTn id="16" presetID="9" presetClass="entr" presetSubtype="0" fill="hold" grpId="0" nodeType="afterEffect">
                                  <p:stCondLst>
                                    <p:cond delay="2000"/>
                                  </p:stCondLst>
                                  <p:childTnLst>
                                    <p:set>
                                      <p:cBhvr>
                                        <p:cTn id="17" dur="1" fill="hold">
                                          <p:stCondLst>
                                            <p:cond delay="0"/>
                                          </p:stCondLst>
                                        </p:cTn>
                                        <p:tgtEl>
                                          <p:spTgt spid="260099">
                                            <p:txEl>
                                              <p:pRg st="2" end="2"/>
                                            </p:txEl>
                                          </p:spTgt>
                                        </p:tgtEl>
                                        <p:attrNameLst>
                                          <p:attrName>style.visibility</p:attrName>
                                        </p:attrNameLst>
                                      </p:cBhvr>
                                      <p:to>
                                        <p:strVal val="visible"/>
                                      </p:to>
                                    </p:set>
                                    <p:animEffect transition="in" filter="dissolve">
                                      <p:cBhvr>
                                        <p:cTn id="18" dur="500"/>
                                        <p:tgtEl>
                                          <p:spTgt spid="260099">
                                            <p:txEl>
                                              <p:pRg st="2" end="2"/>
                                            </p:txEl>
                                          </p:spTgt>
                                        </p:tgtEl>
                                      </p:cBhvr>
                                    </p:animEffect>
                                  </p:childTnLst>
                                </p:cTn>
                              </p:par>
                              <p:par>
                                <p:cTn id="19" presetID="9" presetClass="entr" presetSubtype="0" fill="hold" grpId="0" nodeType="withEffect">
                                  <p:stCondLst>
                                    <p:cond delay="2000"/>
                                  </p:stCondLst>
                                  <p:childTnLst>
                                    <p:set>
                                      <p:cBhvr>
                                        <p:cTn id="20" dur="1" fill="hold">
                                          <p:stCondLst>
                                            <p:cond delay="0"/>
                                          </p:stCondLst>
                                        </p:cTn>
                                        <p:tgtEl>
                                          <p:spTgt spid="260099">
                                            <p:txEl>
                                              <p:pRg st="3" end="3"/>
                                            </p:txEl>
                                          </p:spTgt>
                                        </p:tgtEl>
                                        <p:attrNameLst>
                                          <p:attrName>style.visibility</p:attrName>
                                        </p:attrNameLst>
                                      </p:cBhvr>
                                      <p:to>
                                        <p:strVal val="visible"/>
                                      </p:to>
                                    </p:set>
                                    <p:animEffect transition="in" filter="dissolve">
                                      <p:cBhvr>
                                        <p:cTn id="21" dur="500"/>
                                        <p:tgtEl>
                                          <p:spTgt spid="260099">
                                            <p:txEl>
                                              <p:pRg st="3" end="3"/>
                                            </p:txEl>
                                          </p:spTgt>
                                        </p:tgtEl>
                                      </p:cBhvr>
                                    </p:animEffect>
                                  </p:childTnLst>
                                </p:cTn>
                              </p:par>
                            </p:childTnLst>
                          </p:cTn>
                        </p:par>
                        <p:par>
                          <p:cTn id="22" fill="hold">
                            <p:stCondLst>
                              <p:cond delay="5500"/>
                            </p:stCondLst>
                            <p:childTnLst>
                              <p:par>
                                <p:cTn id="23" presetID="9" presetClass="entr" presetSubtype="0" fill="hold" grpId="0" nodeType="afterEffect">
                                  <p:stCondLst>
                                    <p:cond delay="2000"/>
                                  </p:stCondLst>
                                  <p:childTnLst>
                                    <p:set>
                                      <p:cBhvr>
                                        <p:cTn id="24" dur="1" fill="hold">
                                          <p:stCondLst>
                                            <p:cond delay="0"/>
                                          </p:stCondLst>
                                        </p:cTn>
                                        <p:tgtEl>
                                          <p:spTgt spid="260099">
                                            <p:txEl>
                                              <p:pRg st="4" end="4"/>
                                            </p:txEl>
                                          </p:spTgt>
                                        </p:tgtEl>
                                        <p:attrNameLst>
                                          <p:attrName>style.visibility</p:attrName>
                                        </p:attrNameLst>
                                      </p:cBhvr>
                                      <p:to>
                                        <p:strVal val="visible"/>
                                      </p:to>
                                    </p:set>
                                    <p:animEffect transition="in" filter="dissolve">
                                      <p:cBhvr>
                                        <p:cTn id="25" dur="500"/>
                                        <p:tgtEl>
                                          <p:spTgt spid="260099">
                                            <p:txEl>
                                              <p:pRg st="4" end="4"/>
                                            </p:txEl>
                                          </p:spTgt>
                                        </p:tgtEl>
                                      </p:cBhvr>
                                    </p:animEffect>
                                  </p:childTnLst>
                                </p:cTn>
                              </p:par>
                              <p:par>
                                <p:cTn id="26" presetID="9" presetClass="entr" presetSubtype="0" fill="hold" grpId="0" nodeType="withEffect">
                                  <p:stCondLst>
                                    <p:cond delay="2000"/>
                                  </p:stCondLst>
                                  <p:childTnLst>
                                    <p:set>
                                      <p:cBhvr>
                                        <p:cTn id="27" dur="1" fill="hold">
                                          <p:stCondLst>
                                            <p:cond delay="0"/>
                                          </p:stCondLst>
                                        </p:cTn>
                                        <p:tgtEl>
                                          <p:spTgt spid="260099">
                                            <p:txEl>
                                              <p:pRg st="5" end="5"/>
                                            </p:txEl>
                                          </p:spTgt>
                                        </p:tgtEl>
                                        <p:attrNameLst>
                                          <p:attrName>style.visibility</p:attrName>
                                        </p:attrNameLst>
                                      </p:cBhvr>
                                      <p:to>
                                        <p:strVal val="visible"/>
                                      </p:to>
                                    </p:set>
                                    <p:animEffect transition="in" filter="dissolve">
                                      <p:cBhvr>
                                        <p:cTn id="28" dur="500"/>
                                        <p:tgtEl>
                                          <p:spTgt spid="2600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animBg="1" autoUpdateAnimBg="0"/>
      <p:bldP spid="260099" grpId="0" build="p" autoUpdateAnimBg="0" advAuto="200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E310D2FE-526C-49D9-AA6E-9DB0CAADBE36}" type="slidenum">
              <a:rPr lang="en-US"/>
              <a:pPr/>
              <a:t>26</a:t>
            </a:fld>
            <a:endParaRPr lang="en-US"/>
          </a:p>
        </p:txBody>
      </p:sp>
      <p:sp>
        <p:nvSpPr>
          <p:cNvPr id="262146" name="Rectangle 2"/>
          <p:cNvSpPr>
            <a:spLocks noGrp="1" noChangeArrowheads="1"/>
          </p:cNvSpPr>
          <p:nvPr>
            <p:ph type="title"/>
          </p:nvPr>
        </p:nvSpPr>
        <p:spPr>
          <a:xfrm>
            <a:off x="1447800" y="228600"/>
            <a:ext cx="7467600" cy="1117600"/>
          </a:xfrm>
          <a:noFill/>
          <a:ln/>
        </p:spPr>
        <p:txBody>
          <a:bodyPr/>
          <a:lstStyle/>
          <a:p>
            <a:r>
              <a:rPr lang="en-GB" sz="4000" dirty="0" smtClean="0">
                <a:sym typeface="Symbol" pitchFamily="18" charset="2"/>
              </a:rPr>
              <a:t>Output: ANOVA</a:t>
            </a:r>
            <a:endParaRPr lang="en-GB" b="1" i="1" baseline="-25000" dirty="0"/>
          </a:p>
        </p:txBody>
      </p:sp>
      <p:pic>
        <p:nvPicPr>
          <p:cNvPr id="2" name="Picture 1"/>
          <p:cNvPicPr>
            <a:picLocks noChangeAspect="1"/>
          </p:cNvPicPr>
          <p:nvPr/>
        </p:nvPicPr>
        <p:blipFill>
          <a:blip r:embed="rId3"/>
          <a:stretch>
            <a:fillRect/>
          </a:stretch>
        </p:blipFill>
        <p:spPr>
          <a:xfrm>
            <a:off x="1029843" y="1511304"/>
            <a:ext cx="8114157" cy="3696843"/>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2146"/>
                                        </p:tgtEl>
                                        <p:attrNameLst>
                                          <p:attrName>style.visibility</p:attrName>
                                        </p:attrNameLst>
                                      </p:cBhvr>
                                      <p:to>
                                        <p:strVal val="visible"/>
                                      </p:to>
                                    </p:set>
                                    <p:animEffect transition="in" filter="dissolve">
                                      <p:cBhvr>
                                        <p:cTn id="7" dur="500"/>
                                        <p:tgtEl>
                                          <p:spTgt spid="262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2349E53B-54F7-4DEB-8D00-C75FF7A07DFB}" type="slidenum">
              <a:rPr lang="en-US"/>
              <a:pPr/>
              <a:t>27</a:t>
            </a:fld>
            <a:endParaRPr lang="en-US"/>
          </a:p>
        </p:txBody>
      </p:sp>
      <p:sp>
        <p:nvSpPr>
          <p:cNvPr id="264194" name="Rectangle 2"/>
          <p:cNvSpPr>
            <a:spLocks noGrp="1" noChangeArrowheads="1"/>
          </p:cNvSpPr>
          <p:nvPr>
            <p:ph type="title"/>
          </p:nvPr>
        </p:nvSpPr>
        <p:spPr>
          <a:xfrm>
            <a:off x="1282700" y="228600"/>
            <a:ext cx="7632700" cy="1117600"/>
          </a:xfrm>
          <a:noFill/>
          <a:ln/>
        </p:spPr>
        <p:txBody>
          <a:bodyPr/>
          <a:lstStyle/>
          <a:p>
            <a:r>
              <a:rPr lang="en-GB" sz="4000">
                <a:sym typeface="Symbol" pitchFamily="18" charset="2"/>
              </a:rPr>
              <a:t>Analysis of Variance: ANOVA</a:t>
            </a:r>
            <a:endParaRPr lang="en-GB" i="1" baseline="-25000"/>
          </a:p>
        </p:txBody>
      </p:sp>
      <p:sp>
        <p:nvSpPr>
          <p:cNvPr id="264195" name="Rectangle 3"/>
          <p:cNvSpPr>
            <a:spLocks noGrp="1" noChangeArrowheads="1"/>
          </p:cNvSpPr>
          <p:nvPr>
            <p:ph type="body" idx="1"/>
          </p:nvPr>
        </p:nvSpPr>
        <p:spPr>
          <a:xfrm>
            <a:off x="1447800" y="1403350"/>
            <a:ext cx="7353300" cy="4660900"/>
          </a:xfrm>
          <a:noFill/>
          <a:ln/>
        </p:spPr>
        <p:txBody>
          <a:bodyPr/>
          <a:lstStyle/>
          <a:p>
            <a:pPr>
              <a:lnSpc>
                <a:spcPct val="90000"/>
              </a:lnSpc>
            </a:pPr>
            <a:r>
              <a:rPr lang="en-GB" sz="3600"/>
              <a:t>The F-test</a:t>
            </a:r>
            <a:endParaRPr lang="en-GB" sz="3600" i="1"/>
          </a:p>
          <a:p>
            <a:pPr lvl="1">
              <a:lnSpc>
                <a:spcPct val="90000"/>
              </a:lnSpc>
            </a:pPr>
            <a:r>
              <a:rPr lang="en-GB" sz="3200"/>
              <a:t>looks at whether the variance explained by the model (SS</a:t>
            </a:r>
            <a:r>
              <a:rPr lang="en-GB" sz="3200" baseline="-25000"/>
              <a:t>M</a:t>
            </a:r>
            <a:r>
              <a:rPr lang="en-GB" sz="3200"/>
              <a:t>) is significantly greater than the error within the model (SS</a:t>
            </a:r>
            <a:r>
              <a:rPr lang="en-GB" sz="3200" baseline="-25000"/>
              <a:t>R</a:t>
            </a:r>
            <a:r>
              <a:rPr lang="en-GB" sz="3200"/>
              <a:t>).</a:t>
            </a:r>
            <a:endParaRPr lang="en-GB" sz="3600"/>
          </a:p>
          <a:p>
            <a:pPr lvl="1">
              <a:lnSpc>
                <a:spcPct val="90000"/>
              </a:lnSpc>
            </a:pPr>
            <a:r>
              <a:rPr lang="en-GB" sz="3200"/>
              <a:t>It tells us whether using the regression model is significantly better at predicting values of the outcome than using the mean.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4194"/>
                                        </p:tgtEl>
                                        <p:attrNameLst>
                                          <p:attrName>style.visibility</p:attrName>
                                        </p:attrNameLst>
                                      </p:cBhvr>
                                      <p:to>
                                        <p:strVal val="visible"/>
                                      </p:to>
                                    </p:set>
                                    <p:animEffect transition="in" filter="dissolve">
                                      <p:cBhvr>
                                        <p:cTn id="7" dur="500"/>
                                        <p:tgtEl>
                                          <p:spTgt spid="264194"/>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264195">
                                            <p:txEl>
                                              <p:pRg st="0" end="0"/>
                                            </p:txEl>
                                          </p:spTgt>
                                        </p:tgtEl>
                                        <p:attrNameLst>
                                          <p:attrName>style.visibility</p:attrName>
                                        </p:attrNameLst>
                                      </p:cBhvr>
                                      <p:to>
                                        <p:strVal val="visible"/>
                                      </p:to>
                                    </p:set>
                                    <p:animEffect transition="in" filter="dissolve">
                                      <p:cBhvr>
                                        <p:cTn id="11" dur="500"/>
                                        <p:tgtEl>
                                          <p:spTgt spid="264195">
                                            <p:txEl>
                                              <p:pRg st="0" end="0"/>
                                            </p:txEl>
                                          </p:spTgt>
                                        </p:tgtEl>
                                      </p:cBhvr>
                                    </p:animEffect>
                                  </p:childTnLst>
                                </p:cTn>
                              </p:par>
                              <p:par>
                                <p:cTn id="12" presetID="9" presetClass="entr" presetSubtype="0" fill="hold" grpId="0" nodeType="withEffect">
                                  <p:stCondLst>
                                    <p:cond delay="1000"/>
                                  </p:stCondLst>
                                  <p:childTnLst>
                                    <p:set>
                                      <p:cBhvr>
                                        <p:cTn id="13" dur="1" fill="hold">
                                          <p:stCondLst>
                                            <p:cond delay="0"/>
                                          </p:stCondLst>
                                        </p:cTn>
                                        <p:tgtEl>
                                          <p:spTgt spid="264195">
                                            <p:txEl>
                                              <p:pRg st="1" end="1"/>
                                            </p:txEl>
                                          </p:spTgt>
                                        </p:tgtEl>
                                        <p:attrNameLst>
                                          <p:attrName>style.visibility</p:attrName>
                                        </p:attrNameLst>
                                      </p:cBhvr>
                                      <p:to>
                                        <p:strVal val="visible"/>
                                      </p:to>
                                    </p:set>
                                    <p:animEffect transition="in" filter="dissolve">
                                      <p:cBhvr>
                                        <p:cTn id="14" dur="500"/>
                                        <p:tgtEl>
                                          <p:spTgt spid="264195">
                                            <p:txEl>
                                              <p:pRg st="1" end="1"/>
                                            </p:txEl>
                                          </p:spTgt>
                                        </p:tgtEl>
                                      </p:cBhvr>
                                    </p:animEffect>
                                  </p:childTnLst>
                                </p:cTn>
                              </p:par>
                              <p:par>
                                <p:cTn id="15" presetID="9" presetClass="entr" presetSubtype="0" fill="hold" grpId="0" nodeType="withEffect">
                                  <p:stCondLst>
                                    <p:cond delay="1000"/>
                                  </p:stCondLst>
                                  <p:childTnLst>
                                    <p:set>
                                      <p:cBhvr>
                                        <p:cTn id="16" dur="1" fill="hold">
                                          <p:stCondLst>
                                            <p:cond delay="0"/>
                                          </p:stCondLst>
                                        </p:cTn>
                                        <p:tgtEl>
                                          <p:spTgt spid="264195">
                                            <p:txEl>
                                              <p:pRg st="2" end="2"/>
                                            </p:txEl>
                                          </p:spTgt>
                                        </p:tgtEl>
                                        <p:attrNameLst>
                                          <p:attrName>style.visibility</p:attrName>
                                        </p:attrNameLst>
                                      </p:cBhvr>
                                      <p:to>
                                        <p:strVal val="visible"/>
                                      </p:to>
                                    </p:set>
                                    <p:animEffect transition="in" filter="dissolve">
                                      <p:cBhvr>
                                        <p:cTn id="17" dur="500"/>
                                        <p:tgtEl>
                                          <p:spTgt spid="264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animBg="1" autoUpdateAnimBg="0"/>
      <p:bldP spid="264195" grpId="0" build="p" autoUpdateAnimBg="0" advAuto="100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CD545C0D-7B1F-47E5-8D3B-E437A218F958}" type="slidenum">
              <a:rPr lang="en-US"/>
              <a:pPr/>
              <a:t>28</a:t>
            </a:fld>
            <a:endParaRPr lang="en-US"/>
          </a:p>
        </p:txBody>
      </p:sp>
      <p:sp>
        <p:nvSpPr>
          <p:cNvPr id="273410" name="Rectangle 2"/>
          <p:cNvSpPr>
            <a:spLocks noGrp="1" noChangeArrowheads="1"/>
          </p:cNvSpPr>
          <p:nvPr>
            <p:ph type="title"/>
          </p:nvPr>
        </p:nvSpPr>
        <p:spPr>
          <a:xfrm>
            <a:off x="1206500" y="228600"/>
            <a:ext cx="7708900" cy="1117600"/>
          </a:xfrm>
          <a:noFill/>
          <a:ln/>
        </p:spPr>
        <p:txBody>
          <a:bodyPr/>
          <a:lstStyle/>
          <a:p>
            <a:r>
              <a:rPr lang="en-GB" sz="4000" dirty="0" smtClean="0">
                <a:sym typeface="Symbol" pitchFamily="18" charset="2"/>
              </a:rPr>
              <a:t>Output: betas</a:t>
            </a:r>
            <a:endParaRPr lang="en-GB" b="1" i="1" baseline="-25000" dirty="0"/>
          </a:p>
        </p:txBody>
      </p:sp>
      <p:pic>
        <p:nvPicPr>
          <p:cNvPr id="2" name="Picture 1"/>
          <p:cNvPicPr>
            <a:picLocks noChangeAspect="1"/>
          </p:cNvPicPr>
          <p:nvPr/>
        </p:nvPicPr>
        <p:blipFill>
          <a:blip r:embed="rId2"/>
          <a:stretch>
            <a:fillRect/>
          </a:stretch>
        </p:blipFill>
        <p:spPr>
          <a:xfrm>
            <a:off x="734060" y="2057400"/>
            <a:ext cx="8409940" cy="2581656"/>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273410"/>
                                        </p:tgtEl>
                                        <p:attrNameLst>
                                          <p:attrName>style.visibility</p:attrName>
                                        </p:attrNameLst>
                                      </p:cBhvr>
                                      <p:to>
                                        <p:strVal val="visible"/>
                                      </p:to>
                                    </p:set>
                                    <p:animEffect transition="in" filter="dissolve">
                                      <p:cBhvr>
                                        <p:cTn id="7" dur="500"/>
                                        <p:tgtEl>
                                          <p:spTgt spid="273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0"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CCEE0CA5-C1FB-4DB2-8D5D-9AEBCB3E86A7}" type="slidenum">
              <a:rPr lang="en-US"/>
              <a:pPr/>
              <a:t>29</a:t>
            </a:fld>
            <a:endParaRPr lang="en-US"/>
          </a:p>
        </p:txBody>
      </p:sp>
      <p:sp>
        <p:nvSpPr>
          <p:cNvPr id="274434" name="Rectangle 2"/>
          <p:cNvSpPr>
            <a:spLocks noGrp="1" noChangeArrowheads="1"/>
          </p:cNvSpPr>
          <p:nvPr>
            <p:ph type="title"/>
          </p:nvPr>
        </p:nvSpPr>
        <p:spPr>
          <a:xfrm>
            <a:off x="1333500" y="228600"/>
            <a:ext cx="7581900" cy="1358900"/>
          </a:xfrm>
          <a:noFill/>
          <a:ln/>
        </p:spPr>
        <p:txBody>
          <a:bodyPr/>
          <a:lstStyle/>
          <a:p>
            <a:r>
              <a:rPr lang="en-GB" sz="4000">
                <a:sym typeface="Symbol" pitchFamily="18" charset="2"/>
              </a:rPr>
              <a:t>How to Interpret Beta Values</a:t>
            </a:r>
            <a:r>
              <a:rPr lang="en-GB" b="1" i="1" baseline="-25000"/>
              <a:t> </a:t>
            </a:r>
          </a:p>
        </p:txBody>
      </p:sp>
      <p:sp>
        <p:nvSpPr>
          <p:cNvPr id="274435" name="Rectangle 3"/>
          <p:cNvSpPr>
            <a:spLocks noGrp="1" noChangeArrowheads="1"/>
          </p:cNvSpPr>
          <p:nvPr>
            <p:ph type="body" idx="1"/>
          </p:nvPr>
        </p:nvSpPr>
        <p:spPr>
          <a:xfrm>
            <a:off x="1435100" y="1835150"/>
            <a:ext cx="7366000" cy="4021138"/>
          </a:xfrm>
          <a:noFill/>
          <a:ln/>
        </p:spPr>
        <p:txBody>
          <a:bodyPr/>
          <a:lstStyle/>
          <a:p>
            <a:r>
              <a:rPr lang="en-GB" sz="3600"/>
              <a:t>Beta values:</a:t>
            </a:r>
          </a:p>
          <a:p>
            <a:pPr lvl="1"/>
            <a:r>
              <a:rPr lang="en-GB" sz="3200"/>
              <a:t>the change in the outcome associated with a unit change in the predictor.</a:t>
            </a:r>
          </a:p>
          <a:p>
            <a:r>
              <a:rPr lang="en-GB" sz="3600"/>
              <a:t>Standardised beta values:</a:t>
            </a:r>
          </a:p>
          <a:p>
            <a:pPr lvl="1"/>
            <a:r>
              <a:rPr lang="en-GB" sz="3200"/>
              <a:t>tell us the same but expressed as standard deviations.</a:t>
            </a:r>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74434"/>
                                        </p:tgtEl>
                                        <p:attrNameLst>
                                          <p:attrName>style.visibility</p:attrName>
                                        </p:attrNameLst>
                                      </p:cBhvr>
                                      <p:to>
                                        <p:strVal val="visible"/>
                                      </p:to>
                                    </p:set>
                                    <p:animEffect transition="in" filter="dissolve">
                                      <p:cBhvr>
                                        <p:cTn id="7" dur="500"/>
                                        <p:tgtEl>
                                          <p:spTgt spid="2744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4435">
                                            <p:txEl>
                                              <p:pRg st="0" end="0"/>
                                            </p:txEl>
                                          </p:spTgt>
                                        </p:tgtEl>
                                        <p:attrNameLst>
                                          <p:attrName>style.visibility</p:attrName>
                                        </p:attrNameLst>
                                      </p:cBhvr>
                                      <p:to>
                                        <p:strVal val="visible"/>
                                      </p:to>
                                    </p:set>
                                    <p:animEffect transition="in" filter="dissolve">
                                      <p:cBhvr>
                                        <p:cTn id="12" dur="500"/>
                                        <p:tgtEl>
                                          <p:spTgt spid="274435">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4435">
                                            <p:txEl>
                                              <p:pRg st="1" end="1"/>
                                            </p:txEl>
                                          </p:spTgt>
                                        </p:tgtEl>
                                        <p:attrNameLst>
                                          <p:attrName>style.visibility</p:attrName>
                                        </p:attrNameLst>
                                      </p:cBhvr>
                                      <p:to>
                                        <p:strVal val="visible"/>
                                      </p:to>
                                    </p:set>
                                    <p:animEffect transition="in" filter="dissolve">
                                      <p:cBhvr>
                                        <p:cTn id="15" dur="500"/>
                                        <p:tgtEl>
                                          <p:spTgt spid="27443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4435">
                                            <p:txEl>
                                              <p:pRg st="2" end="2"/>
                                            </p:txEl>
                                          </p:spTgt>
                                        </p:tgtEl>
                                        <p:attrNameLst>
                                          <p:attrName>style.visibility</p:attrName>
                                        </p:attrNameLst>
                                      </p:cBhvr>
                                      <p:to>
                                        <p:strVal val="visible"/>
                                      </p:to>
                                    </p:set>
                                    <p:animEffect transition="in" filter="dissolve">
                                      <p:cBhvr>
                                        <p:cTn id="20" dur="500"/>
                                        <p:tgtEl>
                                          <p:spTgt spid="27443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4435">
                                            <p:txEl>
                                              <p:pRg st="3" end="3"/>
                                            </p:txEl>
                                          </p:spTgt>
                                        </p:tgtEl>
                                        <p:attrNameLst>
                                          <p:attrName>style.visibility</p:attrName>
                                        </p:attrNameLst>
                                      </p:cBhvr>
                                      <p:to>
                                        <p:strVal val="visible"/>
                                      </p:to>
                                    </p:set>
                                    <p:animEffect transition="in" filter="dissolve">
                                      <p:cBhvr>
                                        <p:cTn id="23" dur="500"/>
                                        <p:tgtEl>
                                          <p:spTgt spid="274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autoUpdateAnimBg="0"/>
      <p:bldP spid="274435"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4"/>
          <p:cNvSpPr>
            <a:spLocks noGrp="1"/>
          </p:cNvSpPr>
          <p:nvPr>
            <p:ph type="dt" sz="half" idx="4294967295"/>
          </p:nvPr>
        </p:nvSpPr>
        <p:spPr>
          <a:xfrm>
            <a:off x="457200" y="6381750"/>
            <a:ext cx="2133600" cy="339725"/>
          </a:xfrm>
          <a:prstGeom prst="rect">
            <a:avLst/>
          </a:prstGeom>
        </p:spPr>
        <p:txBody>
          <a:bodyPr/>
          <a:lstStyle/>
          <a:p>
            <a:r>
              <a:rPr lang="en-US"/>
              <a:t>Slide </a:t>
            </a:r>
            <a:fld id="{9C1161E5-10CF-4CD5-9739-36688BED238C}" type="slidenum">
              <a:rPr lang="en-US"/>
              <a:pPr/>
              <a:t>3</a:t>
            </a:fld>
            <a:endParaRPr lang="en-US"/>
          </a:p>
        </p:txBody>
      </p:sp>
      <p:sp>
        <p:nvSpPr>
          <p:cNvPr id="210946" name="Rectangle 2"/>
          <p:cNvSpPr>
            <a:spLocks noGrp="1" noChangeArrowheads="1"/>
          </p:cNvSpPr>
          <p:nvPr>
            <p:ph type="title"/>
          </p:nvPr>
        </p:nvSpPr>
        <p:spPr>
          <a:xfrm>
            <a:off x="1100138" y="196850"/>
            <a:ext cx="7772400" cy="1143000"/>
          </a:xfrm>
        </p:spPr>
        <p:txBody>
          <a:bodyPr/>
          <a:lstStyle/>
          <a:p>
            <a:r>
              <a:rPr lang="en-GB"/>
              <a:t>What is Multiple Regression?</a:t>
            </a:r>
          </a:p>
        </p:txBody>
      </p:sp>
      <p:sp>
        <p:nvSpPr>
          <p:cNvPr id="210947" name="Rectangle 3"/>
          <p:cNvSpPr>
            <a:spLocks noGrp="1" noChangeArrowheads="1"/>
          </p:cNvSpPr>
          <p:nvPr>
            <p:ph type="body" sz="half" idx="1"/>
          </p:nvPr>
        </p:nvSpPr>
        <p:spPr>
          <a:xfrm>
            <a:off x="1284288" y="1582738"/>
            <a:ext cx="7423150" cy="4341812"/>
          </a:xfrm>
        </p:spPr>
        <p:txBody>
          <a:bodyPr/>
          <a:lstStyle/>
          <a:p>
            <a:pPr>
              <a:lnSpc>
                <a:spcPct val="90000"/>
              </a:lnSpc>
            </a:pPr>
            <a:r>
              <a:rPr lang="en-GB"/>
              <a:t>Linear Regression is a model to predict the value of one variable from another.</a:t>
            </a:r>
          </a:p>
          <a:p>
            <a:pPr>
              <a:lnSpc>
                <a:spcPct val="90000"/>
              </a:lnSpc>
            </a:pPr>
            <a:r>
              <a:rPr lang="en-GB"/>
              <a:t>Multiple Regression is a natural extension of this model:</a:t>
            </a:r>
          </a:p>
          <a:p>
            <a:pPr lvl="1">
              <a:lnSpc>
                <a:spcPct val="90000"/>
              </a:lnSpc>
            </a:pPr>
            <a:r>
              <a:rPr lang="en-GB"/>
              <a:t>We use it to predict values of an outcome from </a:t>
            </a:r>
            <a:r>
              <a:rPr lang="en-GB" i="1"/>
              <a:t>several</a:t>
            </a:r>
            <a:r>
              <a:rPr lang="en-GB"/>
              <a:t> predictors.</a:t>
            </a:r>
          </a:p>
          <a:p>
            <a:pPr lvl="1">
              <a:lnSpc>
                <a:spcPct val="90000"/>
              </a:lnSpc>
            </a:pPr>
            <a:r>
              <a:rPr lang="en-GB"/>
              <a:t>It is a hypothetical model of the relationship between several variables.</a:t>
            </a:r>
            <a:endParaRPr lang="en-GB" sz="20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dissolve">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0947">
                                            <p:txEl>
                                              <p:pRg st="0" end="0"/>
                                            </p:txEl>
                                          </p:spTgt>
                                        </p:tgtEl>
                                        <p:attrNameLst>
                                          <p:attrName>style.visibility</p:attrName>
                                        </p:attrNameLst>
                                      </p:cBhvr>
                                      <p:to>
                                        <p:strVal val="visible"/>
                                      </p:to>
                                    </p:set>
                                    <p:animEffect transition="in" filter="dissolve">
                                      <p:cBhvr>
                                        <p:cTn id="12" dur="500"/>
                                        <p:tgtEl>
                                          <p:spTgt spid="2109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dissolve">
                                      <p:cBhvr>
                                        <p:cTn id="17" dur="500"/>
                                        <p:tgtEl>
                                          <p:spTgt spid="210947">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10947">
                                            <p:txEl>
                                              <p:pRg st="2" end="2"/>
                                            </p:txEl>
                                          </p:spTgt>
                                        </p:tgtEl>
                                        <p:attrNameLst>
                                          <p:attrName>style.visibility</p:attrName>
                                        </p:attrNameLst>
                                      </p:cBhvr>
                                      <p:to>
                                        <p:strVal val="visible"/>
                                      </p:to>
                                    </p:set>
                                    <p:animEffect transition="in" filter="dissolve">
                                      <p:cBhvr>
                                        <p:cTn id="20" dur="500"/>
                                        <p:tgtEl>
                                          <p:spTgt spid="210947">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10947">
                                            <p:txEl>
                                              <p:pRg st="3" end="3"/>
                                            </p:txEl>
                                          </p:spTgt>
                                        </p:tgtEl>
                                        <p:attrNameLst>
                                          <p:attrName>style.visibility</p:attrName>
                                        </p:attrNameLst>
                                      </p:cBhvr>
                                      <p:to>
                                        <p:strVal val="visible"/>
                                      </p:to>
                                    </p:set>
                                    <p:animEffect transition="in" filter="dissolve">
                                      <p:cBhvr>
                                        <p:cTn id="23" dur="500"/>
                                        <p:tgtEl>
                                          <p:spTgt spid="210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utoUpdateAnimBg="0"/>
      <p:bldP spid="21094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F8F5E2FE-5FFA-4DCF-BBBC-3CB941E6209C}" type="slidenum">
              <a:rPr lang="en-US"/>
              <a:pPr/>
              <a:t>30</a:t>
            </a:fld>
            <a:endParaRPr lang="en-US"/>
          </a:p>
        </p:txBody>
      </p:sp>
      <p:sp>
        <p:nvSpPr>
          <p:cNvPr id="275458" name="Rectangle 2"/>
          <p:cNvSpPr>
            <a:spLocks noGrp="1" noChangeArrowheads="1"/>
          </p:cNvSpPr>
          <p:nvPr>
            <p:ph type="title"/>
          </p:nvPr>
        </p:nvSpPr>
        <p:spPr>
          <a:xfrm>
            <a:off x="1143000" y="228600"/>
            <a:ext cx="7708900" cy="1143000"/>
          </a:xfrm>
          <a:noFill/>
          <a:ln/>
        </p:spPr>
        <p:txBody>
          <a:bodyPr/>
          <a:lstStyle/>
          <a:p>
            <a:r>
              <a:rPr lang="en-GB">
                <a:sym typeface="Symbol" pitchFamily="18" charset="2"/>
              </a:rPr>
              <a:t>Beta Values</a:t>
            </a:r>
            <a:endParaRPr lang="en-GB" i="1" baseline="-25000"/>
          </a:p>
        </p:txBody>
      </p:sp>
      <p:sp>
        <p:nvSpPr>
          <p:cNvPr id="275459" name="Rectangle 3"/>
          <p:cNvSpPr>
            <a:spLocks noGrp="1" noChangeArrowheads="1"/>
          </p:cNvSpPr>
          <p:nvPr>
            <p:ph type="body" idx="1"/>
          </p:nvPr>
        </p:nvSpPr>
        <p:spPr>
          <a:xfrm>
            <a:off x="1409700" y="1438275"/>
            <a:ext cx="7302500" cy="4445000"/>
          </a:xfrm>
          <a:noFill/>
          <a:ln/>
        </p:spPr>
        <p:txBody>
          <a:bodyPr/>
          <a:lstStyle/>
          <a:p>
            <a:r>
              <a:rPr lang="en-GB" sz="3600" i="1" dirty="0">
                <a:sym typeface="Symbol" pitchFamily="18" charset="2"/>
              </a:rPr>
              <a:t>b</a:t>
            </a:r>
            <a:r>
              <a:rPr lang="en-GB" sz="3600" i="1" baseline="-25000" dirty="0"/>
              <a:t>1</a:t>
            </a:r>
            <a:r>
              <a:rPr lang="en-GB" sz="3600" i="1" dirty="0"/>
              <a:t>= </a:t>
            </a:r>
            <a:r>
              <a:rPr lang="en-GB" sz="3600" dirty="0"/>
              <a:t>0.087.</a:t>
            </a:r>
          </a:p>
          <a:p>
            <a:pPr lvl="1"/>
            <a:r>
              <a:rPr lang="en-GB" sz="3200" dirty="0"/>
              <a:t>So, as advertising increases by £1, </a:t>
            </a:r>
            <a:r>
              <a:rPr lang="en-GB" sz="3200" dirty="0" smtClean="0"/>
              <a:t>album sales </a:t>
            </a:r>
            <a:r>
              <a:rPr lang="en-GB" sz="3200" dirty="0"/>
              <a:t>increase by 0.087 units.</a:t>
            </a:r>
            <a:endParaRPr lang="en-GB" sz="3200" b="1" dirty="0"/>
          </a:p>
          <a:p>
            <a:r>
              <a:rPr lang="en-GB" sz="3600" i="1" dirty="0">
                <a:sym typeface="Symbol" pitchFamily="18" charset="2"/>
              </a:rPr>
              <a:t>b</a:t>
            </a:r>
            <a:r>
              <a:rPr lang="en-GB" sz="3600" i="1" baseline="-25000" dirty="0"/>
              <a:t>2</a:t>
            </a:r>
            <a:r>
              <a:rPr lang="en-GB" sz="3600" i="1" dirty="0"/>
              <a:t>= </a:t>
            </a:r>
            <a:r>
              <a:rPr lang="en-GB" sz="3600" dirty="0"/>
              <a:t>3589.</a:t>
            </a:r>
          </a:p>
          <a:p>
            <a:pPr lvl="1"/>
            <a:r>
              <a:rPr lang="en-GB" sz="3200" dirty="0"/>
              <a:t>So, each time (per week) a song is played </a:t>
            </a:r>
            <a:r>
              <a:rPr lang="en-GB" sz="3200" dirty="0" smtClean="0"/>
              <a:t>on the radio </a:t>
            </a:r>
            <a:r>
              <a:rPr lang="en-GB" sz="3200" dirty="0"/>
              <a:t>its sales increase by 3589 units.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75458"/>
                                        </p:tgtEl>
                                        <p:attrNameLst>
                                          <p:attrName>style.visibility</p:attrName>
                                        </p:attrNameLst>
                                      </p:cBhvr>
                                      <p:to>
                                        <p:strVal val="visible"/>
                                      </p:to>
                                    </p:set>
                                    <p:animEffect transition="in" filter="dissolve">
                                      <p:cBhvr>
                                        <p:cTn id="7" dur="500"/>
                                        <p:tgtEl>
                                          <p:spTgt spid="2754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5459">
                                            <p:txEl>
                                              <p:pRg st="0" end="0"/>
                                            </p:txEl>
                                          </p:spTgt>
                                        </p:tgtEl>
                                        <p:attrNameLst>
                                          <p:attrName>style.visibility</p:attrName>
                                        </p:attrNameLst>
                                      </p:cBhvr>
                                      <p:to>
                                        <p:strVal val="visible"/>
                                      </p:to>
                                    </p:set>
                                    <p:animEffect transition="in" filter="dissolve">
                                      <p:cBhvr>
                                        <p:cTn id="12" dur="500"/>
                                        <p:tgtEl>
                                          <p:spTgt spid="27545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5459">
                                            <p:txEl>
                                              <p:pRg st="1" end="1"/>
                                            </p:txEl>
                                          </p:spTgt>
                                        </p:tgtEl>
                                        <p:attrNameLst>
                                          <p:attrName>style.visibility</p:attrName>
                                        </p:attrNameLst>
                                      </p:cBhvr>
                                      <p:to>
                                        <p:strVal val="visible"/>
                                      </p:to>
                                    </p:set>
                                    <p:animEffect transition="in" filter="dissolve">
                                      <p:cBhvr>
                                        <p:cTn id="15" dur="500"/>
                                        <p:tgtEl>
                                          <p:spTgt spid="27545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5459">
                                            <p:txEl>
                                              <p:pRg st="2" end="2"/>
                                            </p:txEl>
                                          </p:spTgt>
                                        </p:tgtEl>
                                        <p:attrNameLst>
                                          <p:attrName>style.visibility</p:attrName>
                                        </p:attrNameLst>
                                      </p:cBhvr>
                                      <p:to>
                                        <p:strVal val="visible"/>
                                      </p:to>
                                    </p:set>
                                    <p:animEffect transition="in" filter="dissolve">
                                      <p:cBhvr>
                                        <p:cTn id="20" dur="500"/>
                                        <p:tgtEl>
                                          <p:spTgt spid="275459">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5459">
                                            <p:txEl>
                                              <p:pRg st="3" end="3"/>
                                            </p:txEl>
                                          </p:spTgt>
                                        </p:tgtEl>
                                        <p:attrNameLst>
                                          <p:attrName>style.visibility</p:attrName>
                                        </p:attrNameLst>
                                      </p:cBhvr>
                                      <p:to>
                                        <p:strVal val="visible"/>
                                      </p:to>
                                    </p:set>
                                    <p:animEffect transition="in" filter="dissolve">
                                      <p:cBhvr>
                                        <p:cTn id="23" dur="500"/>
                                        <p:tgtEl>
                                          <p:spTgt spid="275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8" grpId="0" animBg="1" autoUpdateAnimBg="0"/>
      <p:bldP spid="275459"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a:spLocks noGrp="1"/>
          </p:cNvSpPr>
          <p:nvPr>
            <p:ph type="dt" sz="half" idx="4294967295"/>
          </p:nvPr>
        </p:nvSpPr>
        <p:spPr>
          <a:xfrm>
            <a:off x="457200" y="6381750"/>
            <a:ext cx="2133600" cy="339725"/>
          </a:xfrm>
          <a:prstGeom prst="rect">
            <a:avLst/>
          </a:prstGeom>
        </p:spPr>
        <p:txBody>
          <a:bodyPr/>
          <a:lstStyle/>
          <a:p>
            <a:r>
              <a:rPr lang="en-US"/>
              <a:t>Slide </a:t>
            </a:r>
            <a:fld id="{C3B1DC38-9805-4791-8C72-63CA5FEB3277}" type="slidenum">
              <a:rPr lang="en-US"/>
              <a:pPr/>
              <a:t>31</a:t>
            </a:fld>
            <a:endParaRPr lang="en-US"/>
          </a:p>
        </p:txBody>
      </p:sp>
      <p:sp>
        <p:nvSpPr>
          <p:cNvPr id="276482" name="Rectangle 2"/>
          <p:cNvSpPr>
            <a:spLocks noChangeArrowheads="1"/>
          </p:cNvSpPr>
          <p:nvPr/>
        </p:nvSpPr>
        <p:spPr bwMode="auto">
          <a:xfrm>
            <a:off x="1397000" y="317500"/>
            <a:ext cx="6921500" cy="1143000"/>
          </a:xfrm>
          <a:prstGeom prst="rect">
            <a:avLst/>
          </a:prstGeom>
          <a:noFill/>
          <a:ln w="9525">
            <a:noFill/>
            <a:miter lim="800000"/>
            <a:headEnd/>
            <a:tailEnd/>
          </a:ln>
          <a:effectLst/>
        </p:spPr>
        <p:txBody>
          <a:bodyPr anchor="ctr"/>
          <a:lstStyle/>
          <a:p>
            <a:pPr algn="ctr"/>
            <a:r>
              <a:rPr lang="en-GB" sz="4400">
                <a:solidFill>
                  <a:srgbClr val="333399"/>
                </a:solidFill>
                <a:latin typeface="Trebuchet MS" pitchFamily="34" charset="0"/>
              </a:rPr>
              <a:t>Constructing a Model</a:t>
            </a:r>
          </a:p>
        </p:txBody>
      </p:sp>
      <p:graphicFrame>
        <p:nvGraphicFramePr>
          <p:cNvPr id="276483" name="Object 3"/>
          <p:cNvGraphicFramePr>
            <a:graphicFrameLocks noChangeAspect="1"/>
          </p:cNvGraphicFramePr>
          <p:nvPr/>
        </p:nvGraphicFramePr>
        <p:xfrm>
          <a:off x="1601788" y="1660525"/>
          <a:ext cx="7018337" cy="1252538"/>
        </p:xfrm>
        <a:graphic>
          <a:graphicData uri="http://schemas.openxmlformats.org/presentationml/2006/ole">
            <mc:AlternateContent xmlns:mc="http://schemas.openxmlformats.org/markup-compatibility/2006">
              <mc:Choice xmlns:v="urn:schemas-microsoft-com:vml" Requires="v">
                <p:oleObj spid="_x0000_s2075" name="Equation" r:id="rId3" imgW="2197080" imgH="393480" progId="Equation.3">
                  <p:embed/>
                </p:oleObj>
              </mc:Choice>
              <mc:Fallback>
                <p:oleObj name="Equation" r:id="rId3" imgW="21970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1660525"/>
                        <a:ext cx="7018337" cy="1252538"/>
                      </a:xfrm>
                      <a:prstGeom prst="rect">
                        <a:avLst/>
                      </a:prstGeom>
                      <a:solidFill>
                        <a:srgbClr val="FFFF00"/>
                      </a:solidFill>
                      <a:ln w="57150">
                        <a:solidFill>
                          <a:schemeClr val="tx2"/>
                        </a:solidFill>
                        <a:miter lim="800000"/>
                        <a:headEnd/>
                        <a:tailEnd/>
                      </a:ln>
                      <a:effectLst>
                        <a:outerShdw blurRad="63500" dist="117088" dir="2963922" algn="ctr" rotWithShape="0">
                          <a:schemeClr val="bg2">
                            <a:alpha val="74998"/>
                          </a:schemeClr>
                        </a:outerShdw>
                      </a:effectLst>
                    </p:spPr>
                  </p:pic>
                </p:oleObj>
              </mc:Fallback>
            </mc:AlternateContent>
          </a:graphicData>
        </a:graphic>
      </p:graphicFrame>
      <p:graphicFrame>
        <p:nvGraphicFramePr>
          <p:cNvPr id="276484" name="Object 4"/>
          <p:cNvGraphicFramePr>
            <a:graphicFrameLocks noChangeAspect="1"/>
          </p:cNvGraphicFramePr>
          <p:nvPr/>
        </p:nvGraphicFramePr>
        <p:xfrm>
          <a:off x="1331913" y="3279775"/>
          <a:ext cx="7585075" cy="2224088"/>
        </p:xfrm>
        <a:graphic>
          <a:graphicData uri="http://schemas.openxmlformats.org/presentationml/2006/ole">
            <mc:AlternateContent xmlns:mc="http://schemas.openxmlformats.org/markup-compatibility/2006">
              <mc:Choice xmlns:v="urn:schemas-microsoft-com:vml" Requires="v">
                <p:oleObj spid="_x0000_s2076" name="Equation" r:id="rId5" imgW="2463480" imgH="723600" progId="Equation.3">
                  <p:embed/>
                </p:oleObj>
              </mc:Choice>
              <mc:Fallback>
                <p:oleObj name="Equation" r:id="rId5" imgW="2463480" imgH="72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3279775"/>
                        <a:ext cx="7585075" cy="2224088"/>
                      </a:xfrm>
                      <a:prstGeom prst="rect">
                        <a:avLst/>
                      </a:prstGeom>
                      <a:solidFill>
                        <a:srgbClr val="FFFF00"/>
                      </a:solidFill>
                      <a:ln w="57150">
                        <a:solidFill>
                          <a:schemeClr val="tx2"/>
                        </a:solidFill>
                        <a:miter lim="800000"/>
                        <a:headEnd/>
                        <a:tailEnd/>
                      </a:ln>
                      <a:effectLst>
                        <a:outerShdw blurRad="63500" dist="107763" dir="2700000" algn="ctr" rotWithShape="0">
                          <a:schemeClr val="bg2">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76482"/>
                                        </p:tgtEl>
                                        <p:attrNameLst>
                                          <p:attrName>style.visibility</p:attrName>
                                        </p:attrNameLst>
                                      </p:cBhvr>
                                      <p:to>
                                        <p:strVal val="visible"/>
                                      </p:to>
                                    </p:set>
                                    <p:animEffect transition="in" filter="dissolve">
                                      <p:cBhvr>
                                        <p:cTn id="7" dur="500"/>
                                        <p:tgtEl>
                                          <p:spTgt spid="276482"/>
                                        </p:tgtEl>
                                      </p:cBhvr>
                                    </p:animEffect>
                                  </p:childTnLst>
                                </p:cTn>
                              </p:par>
                            </p:childTnLst>
                          </p:cTn>
                        </p:par>
                        <p:par>
                          <p:cTn id="8" fill="hold">
                            <p:stCondLst>
                              <p:cond delay="1500"/>
                            </p:stCondLst>
                            <p:childTnLst>
                              <p:par>
                                <p:cTn id="9" presetID="9" presetClass="entr" presetSubtype="0" fill="hold" nodeType="afterEffect">
                                  <p:stCondLst>
                                    <p:cond delay="1000"/>
                                  </p:stCondLst>
                                  <p:childTnLst>
                                    <p:set>
                                      <p:cBhvr>
                                        <p:cTn id="10" dur="1" fill="hold">
                                          <p:stCondLst>
                                            <p:cond delay="0"/>
                                          </p:stCondLst>
                                        </p:cTn>
                                        <p:tgtEl>
                                          <p:spTgt spid="276483"/>
                                        </p:tgtEl>
                                        <p:attrNameLst>
                                          <p:attrName>style.visibility</p:attrName>
                                        </p:attrNameLst>
                                      </p:cBhvr>
                                      <p:to>
                                        <p:strVal val="visible"/>
                                      </p:to>
                                    </p:set>
                                    <p:animEffect transition="in" filter="dissolve">
                                      <p:cBhvr>
                                        <p:cTn id="11" dur="500"/>
                                        <p:tgtEl>
                                          <p:spTgt spid="276483"/>
                                        </p:tgtEl>
                                      </p:cBhvr>
                                    </p:animEffect>
                                  </p:childTnLst>
                                </p:cTn>
                              </p:par>
                            </p:childTnLst>
                          </p:cTn>
                        </p:par>
                        <p:par>
                          <p:cTn id="12" fill="hold">
                            <p:stCondLst>
                              <p:cond delay="3000"/>
                            </p:stCondLst>
                            <p:childTnLst>
                              <p:par>
                                <p:cTn id="13" presetID="9" presetClass="entr" presetSubtype="0" fill="hold" nodeType="afterEffect">
                                  <p:stCondLst>
                                    <p:cond delay="1000"/>
                                  </p:stCondLst>
                                  <p:childTnLst>
                                    <p:set>
                                      <p:cBhvr>
                                        <p:cTn id="14" dur="1" fill="hold">
                                          <p:stCondLst>
                                            <p:cond delay="0"/>
                                          </p:stCondLst>
                                        </p:cTn>
                                        <p:tgtEl>
                                          <p:spTgt spid="276484"/>
                                        </p:tgtEl>
                                        <p:attrNameLst>
                                          <p:attrName>style.visibility</p:attrName>
                                        </p:attrNameLst>
                                      </p:cBhvr>
                                      <p:to>
                                        <p:strVal val="visible"/>
                                      </p:to>
                                    </p:set>
                                    <p:animEffect transition="in" filter="dissolve">
                                      <p:cBhvr>
                                        <p:cTn id="15" dur="500"/>
                                        <p:tgtEl>
                                          <p:spTgt spid="276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5E136E17-2C1D-43A4-A011-C083051138C4}" type="slidenum">
              <a:rPr lang="en-US"/>
              <a:pPr/>
              <a:t>32</a:t>
            </a:fld>
            <a:endParaRPr lang="en-US"/>
          </a:p>
        </p:txBody>
      </p:sp>
      <p:sp>
        <p:nvSpPr>
          <p:cNvPr id="277506" name="Rectangle 2"/>
          <p:cNvSpPr>
            <a:spLocks noGrp="1" noChangeArrowheads="1"/>
          </p:cNvSpPr>
          <p:nvPr>
            <p:ph type="title"/>
          </p:nvPr>
        </p:nvSpPr>
        <p:spPr>
          <a:xfrm>
            <a:off x="1143000" y="228600"/>
            <a:ext cx="6985000" cy="1473200"/>
          </a:xfrm>
          <a:noFill/>
          <a:ln/>
        </p:spPr>
        <p:txBody>
          <a:bodyPr/>
          <a:lstStyle/>
          <a:p>
            <a:r>
              <a:rPr lang="en-GB">
                <a:sym typeface="Symbol" pitchFamily="18" charset="2"/>
              </a:rPr>
              <a:t>Standardised Beta Values</a:t>
            </a:r>
            <a:endParaRPr lang="en-GB" i="1" baseline="-25000"/>
          </a:p>
        </p:txBody>
      </p:sp>
      <p:sp>
        <p:nvSpPr>
          <p:cNvPr id="277507" name="Rectangle 3"/>
          <p:cNvSpPr>
            <a:spLocks noGrp="1" noChangeArrowheads="1"/>
          </p:cNvSpPr>
          <p:nvPr>
            <p:ph type="body" idx="1"/>
          </p:nvPr>
        </p:nvSpPr>
        <p:spPr>
          <a:xfrm>
            <a:off x="1223963" y="1533525"/>
            <a:ext cx="7518400" cy="4584700"/>
          </a:xfrm>
          <a:noFill/>
          <a:ln/>
        </p:spPr>
        <p:txBody>
          <a:bodyPr/>
          <a:lstStyle/>
          <a:p>
            <a:r>
              <a:rPr lang="en-GB" i="1" dirty="0">
                <a:sym typeface="Symbol" pitchFamily="18" charset="2"/>
              </a:rPr>
              <a:t></a:t>
            </a:r>
            <a:r>
              <a:rPr lang="en-GB" i="1" baseline="-25000" dirty="0"/>
              <a:t>1</a:t>
            </a:r>
            <a:r>
              <a:rPr lang="en-GB" i="1" dirty="0"/>
              <a:t>= </a:t>
            </a:r>
            <a:r>
              <a:rPr lang="en-GB" dirty="0"/>
              <a:t>0.523</a:t>
            </a:r>
          </a:p>
          <a:p>
            <a:pPr lvl="1"/>
            <a:r>
              <a:rPr lang="en-GB" dirty="0"/>
              <a:t>As advertising increases by 1 standard deviation, </a:t>
            </a:r>
            <a:r>
              <a:rPr lang="en-GB" dirty="0" smtClean="0"/>
              <a:t>album </a:t>
            </a:r>
            <a:r>
              <a:rPr lang="en-GB" dirty="0"/>
              <a:t>sales increase by 0.523 of a standard deviation.</a:t>
            </a:r>
            <a:endParaRPr lang="en-GB" b="1" dirty="0"/>
          </a:p>
          <a:p>
            <a:r>
              <a:rPr lang="en-GB" i="1" dirty="0">
                <a:sym typeface="Symbol" pitchFamily="18" charset="2"/>
              </a:rPr>
              <a:t></a:t>
            </a:r>
            <a:r>
              <a:rPr lang="en-GB" i="1" baseline="-25000" dirty="0"/>
              <a:t>2</a:t>
            </a:r>
            <a:r>
              <a:rPr lang="en-GB" i="1" dirty="0"/>
              <a:t>= </a:t>
            </a:r>
            <a:r>
              <a:rPr lang="en-GB" dirty="0"/>
              <a:t>0.546</a:t>
            </a:r>
          </a:p>
          <a:p>
            <a:pPr lvl="1"/>
            <a:r>
              <a:rPr lang="en-GB" dirty="0"/>
              <a:t>When the number of plays on </a:t>
            </a:r>
            <a:r>
              <a:rPr lang="en-GB" dirty="0" smtClean="0"/>
              <a:t>the radio </a:t>
            </a:r>
            <a:r>
              <a:rPr lang="en-GB" dirty="0"/>
              <a:t>increases by 1 </a:t>
            </a:r>
            <a:r>
              <a:rPr lang="en-GB" i="1" dirty="0" smtClean="0"/>
              <a:t>SD</a:t>
            </a:r>
            <a:r>
              <a:rPr lang="en-GB" dirty="0" smtClean="0"/>
              <a:t> </a:t>
            </a:r>
            <a:r>
              <a:rPr lang="en-GB" dirty="0"/>
              <a:t>its sales increase by 0.546 standard deviations.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77506"/>
                                        </p:tgtEl>
                                        <p:attrNameLst>
                                          <p:attrName>style.visibility</p:attrName>
                                        </p:attrNameLst>
                                      </p:cBhvr>
                                      <p:to>
                                        <p:strVal val="visible"/>
                                      </p:to>
                                    </p:set>
                                    <p:animEffect transition="in" filter="dissolve">
                                      <p:cBhvr>
                                        <p:cTn id="7" dur="500"/>
                                        <p:tgtEl>
                                          <p:spTgt spid="2775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7507">
                                            <p:txEl>
                                              <p:pRg st="0" end="0"/>
                                            </p:txEl>
                                          </p:spTgt>
                                        </p:tgtEl>
                                        <p:attrNameLst>
                                          <p:attrName>style.visibility</p:attrName>
                                        </p:attrNameLst>
                                      </p:cBhvr>
                                      <p:to>
                                        <p:strVal val="visible"/>
                                      </p:to>
                                    </p:set>
                                    <p:animEffect transition="in" filter="dissolve">
                                      <p:cBhvr>
                                        <p:cTn id="12" dur="500"/>
                                        <p:tgtEl>
                                          <p:spTgt spid="27750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7507">
                                            <p:txEl>
                                              <p:pRg st="1" end="1"/>
                                            </p:txEl>
                                          </p:spTgt>
                                        </p:tgtEl>
                                        <p:attrNameLst>
                                          <p:attrName>style.visibility</p:attrName>
                                        </p:attrNameLst>
                                      </p:cBhvr>
                                      <p:to>
                                        <p:strVal val="visible"/>
                                      </p:to>
                                    </p:set>
                                    <p:animEffect transition="in" filter="dissolve">
                                      <p:cBhvr>
                                        <p:cTn id="15" dur="500"/>
                                        <p:tgtEl>
                                          <p:spTgt spid="27750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7507">
                                            <p:txEl>
                                              <p:pRg st="2" end="2"/>
                                            </p:txEl>
                                          </p:spTgt>
                                        </p:tgtEl>
                                        <p:attrNameLst>
                                          <p:attrName>style.visibility</p:attrName>
                                        </p:attrNameLst>
                                      </p:cBhvr>
                                      <p:to>
                                        <p:strVal val="visible"/>
                                      </p:to>
                                    </p:set>
                                    <p:animEffect transition="in" filter="dissolve">
                                      <p:cBhvr>
                                        <p:cTn id="20" dur="500"/>
                                        <p:tgtEl>
                                          <p:spTgt spid="277507">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7507">
                                            <p:txEl>
                                              <p:pRg st="3" end="3"/>
                                            </p:txEl>
                                          </p:spTgt>
                                        </p:tgtEl>
                                        <p:attrNameLst>
                                          <p:attrName>style.visibility</p:attrName>
                                        </p:attrNameLst>
                                      </p:cBhvr>
                                      <p:to>
                                        <p:strVal val="visible"/>
                                      </p:to>
                                    </p:set>
                                    <p:animEffect transition="in" filter="dissolve">
                                      <p:cBhvr>
                                        <p:cTn id="23" dur="500"/>
                                        <p:tgtEl>
                                          <p:spTgt spid="2775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6" grpId="0" animBg="1" autoUpdateAnimBg="0"/>
      <p:bldP spid="27750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3413B2F1-921A-4779-ABDB-D74EE24398D1}" type="slidenum">
              <a:rPr lang="en-US"/>
              <a:pPr/>
              <a:t>33</a:t>
            </a:fld>
            <a:endParaRPr lang="en-US"/>
          </a:p>
        </p:txBody>
      </p:sp>
      <p:sp>
        <p:nvSpPr>
          <p:cNvPr id="279554" name="Rectangle 2"/>
          <p:cNvSpPr>
            <a:spLocks noGrp="1" noChangeArrowheads="1"/>
          </p:cNvSpPr>
          <p:nvPr>
            <p:ph type="title"/>
          </p:nvPr>
        </p:nvSpPr>
        <p:spPr>
          <a:xfrm>
            <a:off x="1428750" y="228600"/>
            <a:ext cx="7466013" cy="1473200"/>
          </a:xfrm>
          <a:noFill/>
          <a:ln/>
        </p:spPr>
        <p:txBody>
          <a:bodyPr/>
          <a:lstStyle/>
          <a:p>
            <a:r>
              <a:rPr lang="en-GB">
                <a:sym typeface="Symbol" pitchFamily="18" charset="2"/>
              </a:rPr>
              <a:t>Interpreting Standardised Betas</a:t>
            </a:r>
            <a:endParaRPr lang="en-GB" i="1" baseline="-25000"/>
          </a:p>
        </p:txBody>
      </p:sp>
      <p:sp>
        <p:nvSpPr>
          <p:cNvPr id="279555" name="Rectangle 3"/>
          <p:cNvSpPr>
            <a:spLocks noGrp="1" noChangeArrowheads="1"/>
          </p:cNvSpPr>
          <p:nvPr>
            <p:ph type="body" idx="1"/>
          </p:nvPr>
        </p:nvSpPr>
        <p:spPr>
          <a:xfrm>
            <a:off x="1498600" y="2109788"/>
            <a:ext cx="7302500" cy="3725862"/>
          </a:xfrm>
          <a:noFill/>
          <a:ln/>
        </p:spPr>
        <p:txBody>
          <a:bodyPr/>
          <a:lstStyle/>
          <a:p>
            <a:pPr>
              <a:lnSpc>
                <a:spcPct val="90000"/>
              </a:lnSpc>
            </a:pPr>
            <a:r>
              <a:rPr lang="en-GB" sz="3600" dirty="0"/>
              <a:t>As advertising increases by £485,655, </a:t>
            </a:r>
            <a:r>
              <a:rPr lang="en-GB" sz="3600" dirty="0" smtClean="0"/>
              <a:t>album </a:t>
            </a:r>
            <a:r>
              <a:rPr lang="en-GB" sz="3600" dirty="0"/>
              <a:t>sales increase by 0.523 </a:t>
            </a:r>
            <a:r>
              <a:rPr lang="en-GB" sz="3600" dirty="0">
                <a:sym typeface="Symbol" pitchFamily="18" charset="2"/>
              </a:rPr>
              <a:t> 80,699 = 42,206</a:t>
            </a:r>
            <a:r>
              <a:rPr lang="en-GB" sz="3600" dirty="0"/>
              <a:t>.</a:t>
            </a:r>
            <a:endParaRPr lang="en-GB" sz="3600" b="1" dirty="0"/>
          </a:p>
          <a:p>
            <a:pPr>
              <a:lnSpc>
                <a:spcPct val="90000"/>
              </a:lnSpc>
            </a:pPr>
            <a:r>
              <a:rPr lang="en-GB" sz="3600" dirty="0"/>
              <a:t>If the number of plays on </a:t>
            </a:r>
            <a:r>
              <a:rPr lang="en-GB" sz="3600" dirty="0" smtClean="0"/>
              <a:t>the radio per </a:t>
            </a:r>
            <a:r>
              <a:rPr lang="en-GB" sz="3600" dirty="0"/>
              <a:t>week increases by 12, </a:t>
            </a:r>
            <a:r>
              <a:rPr lang="en-GB" sz="3600" dirty="0" smtClean="0"/>
              <a:t>album </a:t>
            </a:r>
            <a:r>
              <a:rPr lang="en-GB" sz="3600" dirty="0"/>
              <a:t>sales increase by 0.546 </a:t>
            </a:r>
            <a:r>
              <a:rPr lang="en-GB" sz="3600" dirty="0">
                <a:sym typeface="Symbol" pitchFamily="18" charset="2"/>
              </a:rPr>
              <a:t> 80,699 = 44,062</a:t>
            </a:r>
            <a:r>
              <a:rPr lang="en-GB" sz="3600" dirty="0"/>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79554"/>
                                        </p:tgtEl>
                                        <p:attrNameLst>
                                          <p:attrName>style.visibility</p:attrName>
                                        </p:attrNameLst>
                                      </p:cBhvr>
                                      <p:to>
                                        <p:strVal val="visible"/>
                                      </p:to>
                                    </p:set>
                                    <p:animEffect transition="in" filter="dissolve">
                                      <p:cBhvr>
                                        <p:cTn id="7" dur="500"/>
                                        <p:tgtEl>
                                          <p:spTgt spid="2795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9555">
                                            <p:txEl>
                                              <p:pRg st="0" end="0"/>
                                            </p:txEl>
                                          </p:spTgt>
                                        </p:tgtEl>
                                        <p:attrNameLst>
                                          <p:attrName>style.visibility</p:attrName>
                                        </p:attrNameLst>
                                      </p:cBhvr>
                                      <p:to>
                                        <p:strVal val="visible"/>
                                      </p:to>
                                    </p:set>
                                    <p:animEffect transition="in" filter="dissolve">
                                      <p:cBhvr>
                                        <p:cTn id="12" dur="500"/>
                                        <p:tgtEl>
                                          <p:spTgt spid="2795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9555">
                                            <p:txEl>
                                              <p:pRg st="1" end="1"/>
                                            </p:txEl>
                                          </p:spTgt>
                                        </p:tgtEl>
                                        <p:attrNameLst>
                                          <p:attrName>style.visibility</p:attrName>
                                        </p:attrNameLst>
                                      </p:cBhvr>
                                      <p:to>
                                        <p:strVal val="visible"/>
                                      </p:to>
                                    </p:set>
                                    <p:animEffect transition="in" filter="dissolve">
                                      <p:cBhvr>
                                        <p:cTn id="17" dur="500"/>
                                        <p:tgtEl>
                                          <p:spTgt spid="27955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nimBg="1" autoUpdateAnimBg="0"/>
      <p:bldP spid="27955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 the Model</a:t>
            </a:r>
            <a:endParaRPr lang="en-GB" dirty="0"/>
          </a:p>
        </p:txBody>
      </p:sp>
      <p:pic>
        <p:nvPicPr>
          <p:cNvPr id="4" name="Picture 3"/>
          <p:cNvPicPr>
            <a:picLocks noChangeAspect="1"/>
          </p:cNvPicPr>
          <p:nvPr/>
        </p:nvPicPr>
        <p:blipFill>
          <a:blip r:embed="rId2"/>
          <a:stretch>
            <a:fillRect/>
          </a:stretch>
        </p:blipFill>
        <p:spPr>
          <a:xfrm>
            <a:off x="1498610" y="1460500"/>
            <a:ext cx="6835140" cy="46939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509C496A-FAF1-405D-997C-5360B27C0EFB}" type="slidenum">
              <a:rPr lang="en-US"/>
              <a:pPr/>
              <a:t>35</a:t>
            </a:fld>
            <a:endParaRPr lang="en-US"/>
          </a:p>
        </p:txBody>
      </p:sp>
      <p:sp>
        <p:nvSpPr>
          <p:cNvPr id="281602" name="Rectangle 2"/>
          <p:cNvSpPr>
            <a:spLocks noGrp="1" noChangeArrowheads="1"/>
          </p:cNvSpPr>
          <p:nvPr>
            <p:ph type="title"/>
          </p:nvPr>
        </p:nvSpPr>
        <p:spPr>
          <a:xfrm>
            <a:off x="1270000" y="292100"/>
            <a:ext cx="7531100" cy="1460500"/>
          </a:xfrm>
        </p:spPr>
        <p:txBody>
          <a:bodyPr/>
          <a:lstStyle/>
          <a:p>
            <a:r>
              <a:rPr lang="en-US"/>
              <a:t>How well does the Model fit the data?</a:t>
            </a:r>
            <a:r>
              <a:rPr lang="en-US" b="1"/>
              <a:t> </a:t>
            </a:r>
            <a:endParaRPr lang="en-US"/>
          </a:p>
        </p:txBody>
      </p:sp>
      <p:sp>
        <p:nvSpPr>
          <p:cNvPr id="281603" name="Rectangle 3"/>
          <p:cNvSpPr>
            <a:spLocks noGrp="1" noChangeArrowheads="1"/>
          </p:cNvSpPr>
          <p:nvPr>
            <p:ph type="body" idx="1"/>
          </p:nvPr>
        </p:nvSpPr>
        <p:spPr>
          <a:xfrm>
            <a:off x="1763713" y="2120900"/>
            <a:ext cx="6900862" cy="3756025"/>
          </a:xfrm>
        </p:spPr>
        <p:txBody>
          <a:bodyPr/>
          <a:lstStyle/>
          <a:p>
            <a:r>
              <a:rPr lang="en-US"/>
              <a:t>There are two ways to assess the accuracy of the model in the sample:</a:t>
            </a:r>
          </a:p>
          <a:p>
            <a:r>
              <a:rPr lang="en-US"/>
              <a:t>Residual Statistics</a:t>
            </a:r>
          </a:p>
          <a:p>
            <a:pPr lvl="1"/>
            <a:r>
              <a:rPr lang="en-US"/>
              <a:t>Standardized Residuals</a:t>
            </a:r>
          </a:p>
          <a:p>
            <a:r>
              <a:rPr lang="en-US"/>
              <a:t>Influential cases</a:t>
            </a:r>
          </a:p>
          <a:p>
            <a:pPr lvl="1"/>
            <a:r>
              <a:rPr lang="en-US"/>
              <a:t>Cook’s distance</a:t>
            </a:r>
          </a:p>
        </p:txBody>
      </p:sp>
      <p:pic>
        <p:nvPicPr>
          <p:cNvPr id="5" name="Picture 4" descr="smart_alex.gif"/>
          <p:cNvPicPr>
            <a:picLocks noChangeAspect="1"/>
          </p:cNvPicPr>
          <p:nvPr/>
        </p:nvPicPr>
        <p:blipFill>
          <a:blip r:embed="rId2"/>
          <a:stretch>
            <a:fillRect/>
          </a:stretch>
        </p:blipFill>
        <p:spPr>
          <a:xfrm>
            <a:off x="6929454" y="3214686"/>
            <a:ext cx="1859951" cy="2500306"/>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1602"/>
                                        </p:tgtEl>
                                        <p:attrNameLst>
                                          <p:attrName>style.visibility</p:attrName>
                                        </p:attrNameLst>
                                      </p:cBhvr>
                                      <p:to>
                                        <p:strVal val="visible"/>
                                      </p:to>
                                    </p:set>
                                    <p:animEffect transition="in" filter="dissolve">
                                      <p:cBhvr>
                                        <p:cTn id="7" dur="500"/>
                                        <p:tgtEl>
                                          <p:spTgt spid="2816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1603">
                                            <p:txEl>
                                              <p:pRg st="0" end="0"/>
                                            </p:txEl>
                                          </p:spTgt>
                                        </p:tgtEl>
                                        <p:attrNameLst>
                                          <p:attrName>style.visibility</p:attrName>
                                        </p:attrNameLst>
                                      </p:cBhvr>
                                      <p:to>
                                        <p:strVal val="visible"/>
                                      </p:to>
                                    </p:set>
                                    <p:animEffect transition="in" filter="dissolve">
                                      <p:cBhvr>
                                        <p:cTn id="12" dur="500"/>
                                        <p:tgtEl>
                                          <p:spTgt spid="2816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1603">
                                            <p:txEl>
                                              <p:pRg st="1" end="1"/>
                                            </p:txEl>
                                          </p:spTgt>
                                        </p:tgtEl>
                                        <p:attrNameLst>
                                          <p:attrName>style.visibility</p:attrName>
                                        </p:attrNameLst>
                                      </p:cBhvr>
                                      <p:to>
                                        <p:strVal val="visible"/>
                                      </p:to>
                                    </p:set>
                                    <p:animEffect transition="in" filter="dissolve">
                                      <p:cBhvr>
                                        <p:cTn id="17" dur="500"/>
                                        <p:tgtEl>
                                          <p:spTgt spid="28160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81603">
                                            <p:txEl>
                                              <p:pRg st="2" end="2"/>
                                            </p:txEl>
                                          </p:spTgt>
                                        </p:tgtEl>
                                        <p:attrNameLst>
                                          <p:attrName>style.visibility</p:attrName>
                                        </p:attrNameLst>
                                      </p:cBhvr>
                                      <p:to>
                                        <p:strVal val="visible"/>
                                      </p:to>
                                    </p:set>
                                    <p:animEffect transition="in" filter="dissolve">
                                      <p:cBhvr>
                                        <p:cTn id="20" dur="500"/>
                                        <p:tgtEl>
                                          <p:spTgt spid="28160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81603">
                                            <p:txEl>
                                              <p:pRg st="3" end="3"/>
                                            </p:txEl>
                                          </p:spTgt>
                                        </p:tgtEl>
                                        <p:attrNameLst>
                                          <p:attrName>style.visibility</p:attrName>
                                        </p:attrNameLst>
                                      </p:cBhvr>
                                      <p:to>
                                        <p:strVal val="visible"/>
                                      </p:to>
                                    </p:set>
                                    <p:animEffect transition="in" filter="dissolve">
                                      <p:cBhvr>
                                        <p:cTn id="25" dur="500"/>
                                        <p:tgtEl>
                                          <p:spTgt spid="281603">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1603">
                                            <p:txEl>
                                              <p:pRg st="4" end="4"/>
                                            </p:txEl>
                                          </p:spTgt>
                                        </p:tgtEl>
                                        <p:attrNameLst>
                                          <p:attrName>style.visibility</p:attrName>
                                        </p:attrNameLst>
                                      </p:cBhvr>
                                      <p:to>
                                        <p:strVal val="visible"/>
                                      </p:to>
                                    </p:set>
                                    <p:animEffect transition="in" filter="dissolve">
                                      <p:cBhvr>
                                        <p:cTn id="28" dur="500"/>
                                        <p:tgtEl>
                                          <p:spTgt spid="281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autoUpdateAnimBg="0"/>
      <p:bldP spid="281603"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12F401E1-5A17-4350-998D-CCDCBF4F9F73}" type="slidenum">
              <a:rPr lang="en-US"/>
              <a:pPr/>
              <a:t>36</a:t>
            </a:fld>
            <a:endParaRPr lang="en-US"/>
          </a:p>
        </p:txBody>
      </p:sp>
      <p:sp>
        <p:nvSpPr>
          <p:cNvPr id="282626" name="Rectangle 2"/>
          <p:cNvSpPr>
            <a:spLocks noGrp="1" noChangeArrowheads="1"/>
          </p:cNvSpPr>
          <p:nvPr>
            <p:ph type="title"/>
          </p:nvPr>
        </p:nvSpPr>
        <p:spPr>
          <a:xfrm>
            <a:off x="1181100" y="292100"/>
            <a:ext cx="7531100" cy="1460500"/>
          </a:xfrm>
        </p:spPr>
        <p:txBody>
          <a:bodyPr/>
          <a:lstStyle/>
          <a:p>
            <a:r>
              <a:rPr lang="en-US"/>
              <a:t>Standardized Residuals</a:t>
            </a:r>
            <a:r>
              <a:rPr lang="en-US" b="1"/>
              <a:t> </a:t>
            </a:r>
            <a:endParaRPr lang="en-US"/>
          </a:p>
        </p:txBody>
      </p:sp>
      <p:sp>
        <p:nvSpPr>
          <p:cNvPr id="282627" name="Rectangle 3"/>
          <p:cNvSpPr>
            <a:spLocks noGrp="1" noChangeArrowheads="1"/>
          </p:cNvSpPr>
          <p:nvPr>
            <p:ph type="body" idx="1"/>
          </p:nvPr>
        </p:nvSpPr>
        <p:spPr>
          <a:xfrm>
            <a:off x="1497013" y="1671638"/>
            <a:ext cx="6921500" cy="4406900"/>
          </a:xfrm>
        </p:spPr>
        <p:txBody>
          <a:bodyPr/>
          <a:lstStyle/>
          <a:p>
            <a:pPr>
              <a:lnSpc>
                <a:spcPct val="90000"/>
              </a:lnSpc>
            </a:pPr>
            <a:r>
              <a:rPr lang="en-US"/>
              <a:t>In an average sample, 95% of standardized residuals should lie between </a:t>
            </a:r>
            <a:r>
              <a:rPr lang="en-US">
                <a:sym typeface="Symbol" pitchFamily="18" charset="2"/>
              </a:rPr>
              <a:t> 2.</a:t>
            </a:r>
          </a:p>
          <a:p>
            <a:pPr>
              <a:lnSpc>
                <a:spcPct val="90000"/>
              </a:lnSpc>
            </a:pPr>
            <a:r>
              <a:rPr lang="en-US">
                <a:sym typeface="Symbol" pitchFamily="18" charset="2"/>
              </a:rPr>
              <a:t>99% </a:t>
            </a:r>
            <a:r>
              <a:rPr lang="en-US"/>
              <a:t>of standardized residuals should lie between </a:t>
            </a:r>
            <a:r>
              <a:rPr lang="en-US">
                <a:sym typeface="Symbol" pitchFamily="18" charset="2"/>
              </a:rPr>
              <a:t> 2.5.</a:t>
            </a:r>
          </a:p>
          <a:p>
            <a:pPr>
              <a:lnSpc>
                <a:spcPct val="90000"/>
              </a:lnSpc>
            </a:pPr>
            <a:r>
              <a:rPr lang="en-US">
                <a:sym typeface="Symbol" pitchFamily="18" charset="2"/>
              </a:rPr>
              <a:t>Outliers</a:t>
            </a:r>
          </a:p>
          <a:p>
            <a:pPr lvl="1">
              <a:lnSpc>
                <a:spcPct val="90000"/>
              </a:lnSpc>
            </a:pPr>
            <a:r>
              <a:rPr lang="en-US">
                <a:sym typeface="Symbol" pitchFamily="18" charset="2"/>
              </a:rPr>
              <a:t>Any case for which the absolute value of the standardized residual is 3 or more, is likely to be an outlier.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2626"/>
                                        </p:tgtEl>
                                        <p:attrNameLst>
                                          <p:attrName>style.visibility</p:attrName>
                                        </p:attrNameLst>
                                      </p:cBhvr>
                                      <p:to>
                                        <p:strVal val="visible"/>
                                      </p:to>
                                    </p:set>
                                    <p:animEffect transition="in" filter="dissolve">
                                      <p:cBhvr>
                                        <p:cTn id="7" dur="500"/>
                                        <p:tgtEl>
                                          <p:spTgt spid="282626"/>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282627">
                                            <p:txEl>
                                              <p:pRg st="0" end="0"/>
                                            </p:txEl>
                                          </p:spTgt>
                                        </p:tgtEl>
                                        <p:attrNameLst>
                                          <p:attrName>style.visibility</p:attrName>
                                        </p:attrNameLst>
                                      </p:cBhvr>
                                      <p:to>
                                        <p:strVal val="visible"/>
                                      </p:to>
                                    </p:set>
                                    <p:animEffect transition="in" filter="dissolve">
                                      <p:cBhvr>
                                        <p:cTn id="11" dur="500"/>
                                        <p:tgtEl>
                                          <p:spTgt spid="282627">
                                            <p:txEl>
                                              <p:pRg st="0" end="0"/>
                                            </p:txEl>
                                          </p:spTgt>
                                        </p:tgtEl>
                                      </p:cBhvr>
                                    </p:animEffect>
                                  </p:childTnLst>
                                </p:cTn>
                              </p:par>
                            </p:childTnLst>
                          </p:cTn>
                        </p:par>
                        <p:par>
                          <p:cTn id="12" fill="hold">
                            <p:stCondLst>
                              <p:cond delay="4000"/>
                            </p:stCondLst>
                            <p:childTnLst>
                              <p:par>
                                <p:cTn id="13" presetID="9" presetClass="entr" presetSubtype="0" fill="hold" grpId="0" nodeType="afterEffect">
                                  <p:stCondLst>
                                    <p:cond delay="2000"/>
                                  </p:stCondLst>
                                  <p:childTnLst>
                                    <p:set>
                                      <p:cBhvr>
                                        <p:cTn id="14" dur="1" fill="hold">
                                          <p:stCondLst>
                                            <p:cond delay="0"/>
                                          </p:stCondLst>
                                        </p:cTn>
                                        <p:tgtEl>
                                          <p:spTgt spid="282627">
                                            <p:txEl>
                                              <p:pRg st="1" end="1"/>
                                            </p:txEl>
                                          </p:spTgt>
                                        </p:tgtEl>
                                        <p:attrNameLst>
                                          <p:attrName>style.visibility</p:attrName>
                                        </p:attrNameLst>
                                      </p:cBhvr>
                                      <p:to>
                                        <p:strVal val="visible"/>
                                      </p:to>
                                    </p:set>
                                    <p:animEffect transition="in" filter="dissolve">
                                      <p:cBhvr>
                                        <p:cTn id="15" dur="500"/>
                                        <p:tgtEl>
                                          <p:spTgt spid="282627">
                                            <p:txEl>
                                              <p:pRg st="1" end="1"/>
                                            </p:txEl>
                                          </p:spTgt>
                                        </p:tgtEl>
                                      </p:cBhvr>
                                    </p:animEffect>
                                  </p:childTnLst>
                                </p:cTn>
                              </p:par>
                            </p:childTnLst>
                          </p:cTn>
                        </p:par>
                        <p:par>
                          <p:cTn id="16" fill="hold">
                            <p:stCondLst>
                              <p:cond delay="6500"/>
                            </p:stCondLst>
                            <p:childTnLst>
                              <p:par>
                                <p:cTn id="17" presetID="9" presetClass="entr" presetSubtype="0" fill="hold" grpId="0" nodeType="afterEffect">
                                  <p:stCondLst>
                                    <p:cond delay="2000"/>
                                  </p:stCondLst>
                                  <p:childTnLst>
                                    <p:set>
                                      <p:cBhvr>
                                        <p:cTn id="18" dur="1" fill="hold">
                                          <p:stCondLst>
                                            <p:cond delay="0"/>
                                          </p:stCondLst>
                                        </p:cTn>
                                        <p:tgtEl>
                                          <p:spTgt spid="282627">
                                            <p:txEl>
                                              <p:pRg st="2" end="2"/>
                                            </p:txEl>
                                          </p:spTgt>
                                        </p:tgtEl>
                                        <p:attrNameLst>
                                          <p:attrName>style.visibility</p:attrName>
                                        </p:attrNameLst>
                                      </p:cBhvr>
                                      <p:to>
                                        <p:strVal val="visible"/>
                                      </p:to>
                                    </p:set>
                                    <p:animEffect transition="in" filter="dissolve">
                                      <p:cBhvr>
                                        <p:cTn id="19" dur="500"/>
                                        <p:tgtEl>
                                          <p:spTgt spid="282627">
                                            <p:txEl>
                                              <p:pRg st="2" end="2"/>
                                            </p:txEl>
                                          </p:spTgt>
                                        </p:tgtEl>
                                      </p:cBhvr>
                                    </p:animEffect>
                                  </p:childTnLst>
                                </p:cTn>
                              </p:par>
                            </p:childTnLst>
                          </p:cTn>
                        </p:par>
                        <p:par>
                          <p:cTn id="20" fill="hold">
                            <p:stCondLst>
                              <p:cond delay="9000"/>
                            </p:stCondLst>
                            <p:childTnLst>
                              <p:par>
                                <p:cTn id="21" presetID="9" presetClass="entr" presetSubtype="0" fill="hold" grpId="0" nodeType="afterEffect">
                                  <p:stCondLst>
                                    <p:cond delay="2000"/>
                                  </p:stCondLst>
                                  <p:childTnLst>
                                    <p:set>
                                      <p:cBhvr>
                                        <p:cTn id="22" dur="1" fill="hold">
                                          <p:stCondLst>
                                            <p:cond delay="0"/>
                                          </p:stCondLst>
                                        </p:cTn>
                                        <p:tgtEl>
                                          <p:spTgt spid="282627">
                                            <p:txEl>
                                              <p:pRg st="3" end="3"/>
                                            </p:txEl>
                                          </p:spTgt>
                                        </p:tgtEl>
                                        <p:attrNameLst>
                                          <p:attrName>style.visibility</p:attrName>
                                        </p:attrNameLst>
                                      </p:cBhvr>
                                      <p:to>
                                        <p:strVal val="visible"/>
                                      </p:to>
                                    </p:set>
                                    <p:animEffect transition="in" filter="dissolve">
                                      <p:cBhvr>
                                        <p:cTn id="23" dur="500"/>
                                        <p:tgtEl>
                                          <p:spTgt spid="282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6" grpId="0" autoUpdateAnimBg="0"/>
      <p:bldP spid="282627" grpId="0" build="p" bldLvl="2" autoUpdateAnimBg="0" advAuto="200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D63A898E-51F5-423B-965C-5907C77DC800}" type="slidenum">
              <a:rPr lang="en-US"/>
              <a:pPr/>
              <a:t>37</a:t>
            </a:fld>
            <a:endParaRPr lang="en-US"/>
          </a:p>
        </p:txBody>
      </p:sp>
      <p:sp>
        <p:nvSpPr>
          <p:cNvPr id="284674" name="Rectangle 2"/>
          <p:cNvSpPr>
            <a:spLocks noGrp="1" noChangeArrowheads="1"/>
          </p:cNvSpPr>
          <p:nvPr>
            <p:ph type="title"/>
          </p:nvPr>
        </p:nvSpPr>
        <p:spPr>
          <a:xfrm>
            <a:off x="1384300" y="292100"/>
            <a:ext cx="7086600" cy="1130300"/>
          </a:xfrm>
        </p:spPr>
        <p:txBody>
          <a:bodyPr/>
          <a:lstStyle/>
          <a:p>
            <a:r>
              <a:rPr lang="en-US"/>
              <a:t>Cook’s Distance</a:t>
            </a:r>
          </a:p>
        </p:txBody>
      </p:sp>
      <p:sp>
        <p:nvSpPr>
          <p:cNvPr id="284675" name="Rectangle 3"/>
          <p:cNvSpPr>
            <a:spLocks noGrp="1" noChangeArrowheads="1"/>
          </p:cNvSpPr>
          <p:nvPr>
            <p:ph type="body" idx="1"/>
          </p:nvPr>
        </p:nvSpPr>
        <p:spPr>
          <a:xfrm>
            <a:off x="1435100" y="2120900"/>
            <a:ext cx="6972300" cy="2743200"/>
          </a:xfrm>
          <a:noFill/>
        </p:spPr>
        <p:txBody>
          <a:bodyPr/>
          <a:lstStyle/>
          <a:p>
            <a:r>
              <a:rPr lang="en-US">
                <a:sym typeface="Symbol" pitchFamily="18" charset="2"/>
              </a:rPr>
              <a:t>Measures the influence of a single case on the model as a whole.</a:t>
            </a:r>
          </a:p>
          <a:p>
            <a:r>
              <a:rPr lang="en-US">
                <a:sym typeface="Symbol" pitchFamily="18" charset="2"/>
              </a:rPr>
              <a:t>Weisberg (1982):</a:t>
            </a:r>
          </a:p>
          <a:p>
            <a:pPr lvl="1"/>
            <a:r>
              <a:rPr lang="en-US">
                <a:sym typeface="Symbol" pitchFamily="18" charset="2"/>
              </a:rPr>
              <a:t>Absolute values greater than 1 may be cause for concern.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4674"/>
                                        </p:tgtEl>
                                        <p:attrNameLst>
                                          <p:attrName>style.visibility</p:attrName>
                                        </p:attrNameLst>
                                      </p:cBhvr>
                                      <p:to>
                                        <p:strVal val="visible"/>
                                      </p:to>
                                    </p:set>
                                    <p:animEffect transition="in" filter="dissolve">
                                      <p:cBhvr>
                                        <p:cTn id="7" dur="500"/>
                                        <p:tgtEl>
                                          <p:spTgt spid="284674"/>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284675">
                                            <p:txEl>
                                              <p:pRg st="0" end="0"/>
                                            </p:txEl>
                                          </p:spTgt>
                                        </p:tgtEl>
                                        <p:attrNameLst>
                                          <p:attrName>style.visibility</p:attrName>
                                        </p:attrNameLst>
                                      </p:cBhvr>
                                      <p:to>
                                        <p:strVal val="visible"/>
                                      </p:to>
                                    </p:set>
                                    <p:animEffect transition="in" filter="dissolve">
                                      <p:cBhvr>
                                        <p:cTn id="11" dur="500"/>
                                        <p:tgtEl>
                                          <p:spTgt spid="284675">
                                            <p:txEl>
                                              <p:pRg st="0" end="0"/>
                                            </p:txEl>
                                          </p:spTgt>
                                        </p:tgtEl>
                                      </p:cBhvr>
                                    </p:animEffect>
                                  </p:childTnLst>
                                </p:cTn>
                              </p:par>
                            </p:childTnLst>
                          </p:cTn>
                        </p:par>
                        <p:par>
                          <p:cTn id="12" fill="hold">
                            <p:stCondLst>
                              <p:cond delay="4000"/>
                            </p:stCondLst>
                            <p:childTnLst>
                              <p:par>
                                <p:cTn id="13" presetID="9" presetClass="entr" presetSubtype="0" fill="hold" grpId="0" nodeType="afterEffect">
                                  <p:stCondLst>
                                    <p:cond delay="2000"/>
                                  </p:stCondLst>
                                  <p:childTnLst>
                                    <p:set>
                                      <p:cBhvr>
                                        <p:cTn id="14" dur="1" fill="hold">
                                          <p:stCondLst>
                                            <p:cond delay="0"/>
                                          </p:stCondLst>
                                        </p:cTn>
                                        <p:tgtEl>
                                          <p:spTgt spid="284675">
                                            <p:txEl>
                                              <p:pRg st="1" end="1"/>
                                            </p:txEl>
                                          </p:spTgt>
                                        </p:tgtEl>
                                        <p:attrNameLst>
                                          <p:attrName>style.visibility</p:attrName>
                                        </p:attrNameLst>
                                      </p:cBhvr>
                                      <p:to>
                                        <p:strVal val="visible"/>
                                      </p:to>
                                    </p:set>
                                    <p:animEffect transition="in" filter="dissolve">
                                      <p:cBhvr>
                                        <p:cTn id="15" dur="500"/>
                                        <p:tgtEl>
                                          <p:spTgt spid="284675">
                                            <p:txEl>
                                              <p:pRg st="1" end="1"/>
                                            </p:txEl>
                                          </p:spTgt>
                                        </p:tgtEl>
                                      </p:cBhvr>
                                    </p:animEffect>
                                  </p:childTnLst>
                                </p:cTn>
                              </p:par>
                            </p:childTnLst>
                          </p:cTn>
                        </p:par>
                        <p:par>
                          <p:cTn id="16" fill="hold">
                            <p:stCondLst>
                              <p:cond delay="6500"/>
                            </p:stCondLst>
                            <p:childTnLst>
                              <p:par>
                                <p:cTn id="17" presetID="9" presetClass="entr" presetSubtype="0" fill="hold" grpId="0" nodeType="afterEffect">
                                  <p:stCondLst>
                                    <p:cond delay="2000"/>
                                  </p:stCondLst>
                                  <p:childTnLst>
                                    <p:set>
                                      <p:cBhvr>
                                        <p:cTn id="18" dur="1" fill="hold">
                                          <p:stCondLst>
                                            <p:cond delay="0"/>
                                          </p:stCondLst>
                                        </p:cTn>
                                        <p:tgtEl>
                                          <p:spTgt spid="284675">
                                            <p:txEl>
                                              <p:pRg st="2" end="2"/>
                                            </p:txEl>
                                          </p:spTgt>
                                        </p:tgtEl>
                                        <p:attrNameLst>
                                          <p:attrName>style.visibility</p:attrName>
                                        </p:attrNameLst>
                                      </p:cBhvr>
                                      <p:to>
                                        <p:strVal val="visible"/>
                                      </p:to>
                                    </p:set>
                                    <p:animEffect transition="in" filter="dissolve">
                                      <p:cBhvr>
                                        <p:cTn id="19" dur="500"/>
                                        <p:tgtEl>
                                          <p:spTgt spid="284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autoUpdateAnimBg="0"/>
      <p:bldP spid="284675" grpId="0" build="p" bldLvl="2" autoUpdateAnimBg="0" advAuto="200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AD904492-9AB5-4DC8-A1FF-EF112419058A}" type="slidenum">
              <a:rPr lang="en-US"/>
              <a:pPr/>
              <a:t>38</a:t>
            </a:fld>
            <a:endParaRPr lang="en-US"/>
          </a:p>
        </p:txBody>
      </p:sp>
      <p:sp>
        <p:nvSpPr>
          <p:cNvPr id="285698" name="Rectangle 2"/>
          <p:cNvSpPr>
            <a:spLocks noGrp="1" noChangeArrowheads="1"/>
          </p:cNvSpPr>
          <p:nvPr>
            <p:ph type="title"/>
          </p:nvPr>
        </p:nvSpPr>
        <p:spPr>
          <a:xfrm>
            <a:off x="1206500" y="285750"/>
            <a:ext cx="7772400" cy="1143000"/>
          </a:xfrm>
        </p:spPr>
        <p:txBody>
          <a:bodyPr/>
          <a:lstStyle/>
          <a:p>
            <a:r>
              <a:rPr lang="en-US"/>
              <a:t>Generalization</a:t>
            </a:r>
            <a:r>
              <a:rPr lang="en-US" b="1"/>
              <a:t> </a:t>
            </a:r>
            <a:endParaRPr lang="en-US"/>
          </a:p>
        </p:txBody>
      </p:sp>
      <p:sp>
        <p:nvSpPr>
          <p:cNvPr id="285699" name="Rectangle 3"/>
          <p:cNvSpPr>
            <a:spLocks noGrp="1" noChangeArrowheads="1"/>
          </p:cNvSpPr>
          <p:nvPr>
            <p:ph type="body" idx="1"/>
          </p:nvPr>
        </p:nvSpPr>
        <p:spPr>
          <a:xfrm>
            <a:off x="1751013" y="1671638"/>
            <a:ext cx="6692900" cy="4114800"/>
          </a:xfrm>
        </p:spPr>
        <p:txBody>
          <a:bodyPr/>
          <a:lstStyle/>
          <a:p>
            <a:r>
              <a:rPr lang="en-US" sz="2800"/>
              <a:t>When we run regression, we hope to be able to generalize the sample model to the entire population. </a:t>
            </a:r>
          </a:p>
          <a:p>
            <a:r>
              <a:rPr lang="en-US" sz="2800"/>
              <a:t>To do this, several assumptions must be met.</a:t>
            </a:r>
          </a:p>
          <a:p>
            <a:r>
              <a:rPr lang="en-US" sz="2800"/>
              <a:t>Violating these assumptions stops us generalizing conclusions to our target population.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5698"/>
                                        </p:tgtEl>
                                        <p:attrNameLst>
                                          <p:attrName>style.visibility</p:attrName>
                                        </p:attrNameLst>
                                      </p:cBhvr>
                                      <p:to>
                                        <p:strVal val="visible"/>
                                      </p:to>
                                    </p:set>
                                    <p:animEffect transition="in" filter="dissolve">
                                      <p:cBhvr>
                                        <p:cTn id="7" dur="500"/>
                                        <p:tgtEl>
                                          <p:spTgt spid="285698"/>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285699">
                                            <p:txEl>
                                              <p:pRg st="0" end="0"/>
                                            </p:txEl>
                                          </p:spTgt>
                                        </p:tgtEl>
                                        <p:attrNameLst>
                                          <p:attrName>style.visibility</p:attrName>
                                        </p:attrNameLst>
                                      </p:cBhvr>
                                      <p:to>
                                        <p:strVal val="visible"/>
                                      </p:to>
                                    </p:set>
                                    <p:animEffect transition="in" filter="dissolve">
                                      <p:cBhvr>
                                        <p:cTn id="11" dur="500"/>
                                        <p:tgtEl>
                                          <p:spTgt spid="285699">
                                            <p:txEl>
                                              <p:pRg st="0" end="0"/>
                                            </p:txEl>
                                          </p:spTgt>
                                        </p:tgtEl>
                                      </p:cBhvr>
                                    </p:animEffect>
                                  </p:childTnLst>
                                </p:cTn>
                              </p:par>
                            </p:childTnLst>
                          </p:cTn>
                        </p:par>
                        <p:par>
                          <p:cTn id="12" fill="hold">
                            <p:stCondLst>
                              <p:cond delay="4000"/>
                            </p:stCondLst>
                            <p:childTnLst>
                              <p:par>
                                <p:cTn id="13" presetID="9" presetClass="entr" presetSubtype="0" fill="hold" grpId="0" nodeType="afterEffect">
                                  <p:stCondLst>
                                    <p:cond delay="2000"/>
                                  </p:stCondLst>
                                  <p:childTnLst>
                                    <p:set>
                                      <p:cBhvr>
                                        <p:cTn id="14" dur="1" fill="hold">
                                          <p:stCondLst>
                                            <p:cond delay="0"/>
                                          </p:stCondLst>
                                        </p:cTn>
                                        <p:tgtEl>
                                          <p:spTgt spid="285699">
                                            <p:txEl>
                                              <p:pRg st="1" end="1"/>
                                            </p:txEl>
                                          </p:spTgt>
                                        </p:tgtEl>
                                        <p:attrNameLst>
                                          <p:attrName>style.visibility</p:attrName>
                                        </p:attrNameLst>
                                      </p:cBhvr>
                                      <p:to>
                                        <p:strVal val="visible"/>
                                      </p:to>
                                    </p:set>
                                    <p:animEffect transition="in" filter="dissolve">
                                      <p:cBhvr>
                                        <p:cTn id="15" dur="500"/>
                                        <p:tgtEl>
                                          <p:spTgt spid="285699">
                                            <p:txEl>
                                              <p:pRg st="1" end="1"/>
                                            </p:txEl>
                                          </p:spTgt>
                                        </p:tgtEl>
                                      </p:cBhvr>
                                    </p:animEffect>
                                  </p:childTnLst>
                                </p:cTn>
                              </p:par>
                            </p:childTnLst>
                          </p:cTn>
                        </p:par>
                        <p:par>
                          <p:cTn id="16" fill="hold">
                            <p:stCondLst>
                              <p:cond delay="6500"/>
                            </p:stCondLst>
                            <p:childTnLst>
                              <p:par>
                                <p:cTn id="17" presetID="9" presetClass="entr" presetSubtype="0" fill="hold" grpId="0" nodeType="afterEffect">
                                  <p:stCondLst>
                                    <p:cond delay="2000"/>
                                  </p:stCondLst>
                                  <p:childTnLst>
                                    <p:set>
                                      <p:cBhvr>
                                        <p:cTn id="18" dur="1" fill="hold">
                                          <p:stCondLst>
                                            <p:cond delay="0"/>
                                          </p:stCondLst>
                                        </p:cTn>
                                        <p:tgtEl>
                                          <p:spTgt spid="285699">
                                            <p:txEl>
                                              <p:pRg st="2" end="2"/>
                                            </p:txEl>
                                          </p:spTgt>
                                        </p:tgtEl>
                                        <p:attrNameLst>
                                          <p:attrName>style.visibility</p:attrName>
                                        </p:attrNameLst>
                                      </p:cBhvr>
                                      <p:to>
                                        <p:strVal val="visible"/>
                                      </p:to>
                                    </p:set>
                                    <p:animEffect transition="in" filter="dissolve">
                                      <p:cBhvr>
                                        <p:cTn id="19" dur="500"/>
                                        <p:tgtEl>
                                          <p:spTgt spid="2856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autoUpdateAnimBg="0"/>
      <p:bldP spid="285699" grpId="0" build="p" autoUpdateAnimBg="0" advAuto="200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D3D0FB5B-5489-4372-85DF-C2FFB5D89687}" type="slidenum">
              <a:rPr lang="en-US"/>
              <a:pPr/>
              <a:t>39</a:t>
            </a:fld>
            <a:endParaRPr lang="en-US"/>
          </a:p>
        </p:txBody>
      </p:sp>
      <p:sp>
        <p:nvSpPr>
          <p:cNvPr id="286722" name="Rectangle 2"/>
          <p:cNvSpPr>
            <a:spLocks noGrp="1" noChangeArrowheads="1"/>
          </p:cNvSpPr>
          <p:nvPr>
            <p:ph type="title"/>
          </p:nvPr>
        </p:nvSpPr>
        <p:spPr>
          <a:xfrm>
            <a:off x="1130300" y="292100"/>
            <a:ext cx="7772400" cy="1143000"/>
          </a:xfrm>
        </p:spPr>
        <p:txBody>
          <a:bodyPr/>
          <a:lstStyle/>
          <a:p>
            <a:r>
              <a:rPr lang="en-US"/>
              <a:t>Straightforward Assumptions</a:t>
            </a:r>
            <a:r>
              <a:rPr lang="en-US" b="1"/>
              <a:t> </a:t>
            </a:r>
            <a:endParaRPr lang="en-US"/>
          </a:p>
        </p:txBody>
      </p:sp>
      <p:sp>
        <p:nvSpPr>
          <p:cNvPr id="286723" name="Rectangle 3"/>
          <p:cNvSpPr>
            <a:spLocks noGrp="1" noChangeArrowheads="1"/>
          </p:cNvSpPr>
          <p:nvPr>
            <p:ph type="body" idx="1"/>
          </p:nvPr>
        </p:nvSpPr>
        <p:spPr>
          <a:xfrm>
            <a:off x="1282700" y="1333500"/>
            <a:ext cx="7543800" cy="4714875"/>
          </a:xfrm>
        </p:spPr>
        <p:txBody>
          <a:bodyPr/>
          <a:lstStyle/>
          <a:p>
            <a:r>
              <a:rPr lang="en-US" sz="2800"/>
              <a:t>Variable Type:</a:t>
            </a:r>
          </a:p>
          <a:p>
            <a:pPr lvl="1"/>
            <a:r>
              <a:rPr lang="en-US" sz="2400"/>
              <a:t>Outcome must be continuous</a:t>
            </a:r>
          </a:p>
          <a:p>
            <a:pPr lvl="1"/>
            <a:r>
              <a:rPr lang="en-US" sz="2400"/>
              <a:t>Predictors can be continuous or dichotomous.</a:t>
            </a:r>
          </a:p>
          <a:p>
            <a:r>
              <a:rPr lang="en-US" sz="2800"/>
              <a:t>Non-Zero Variance:</a:t>
            </a:r>
          </a:p>
          <a:p>
            <a:pPr lvl="1"/>
            <a:r>
              <a:rPr lang="en-US" sz="2400"/>
              <a:t>Predictors must not have zero variance.</a:t>
            </a:r>
          </a:p>
          <a:p>
            <a:r>
              <a:rPr lang="en-US" sz="2800"/>
              <a:t>Linearity:</a:t>
            </a:r>
          </a:p>
          <a:p>
            <a:pPr lvl="1"/>
            <a:r>
              <a:rPr lang="en-US" sz="2400"/>
              <a:t>The relationship we model is, in reality, linear.</a:t>
            </a:r>
          </a:p>
          <a:p>
            <a:r>
              <a:rPr lang="en-US" sz="2800"/>
              <a:t>Independence:</a:t>
            </a:r>
          </a:p>
          <a:p>
            <a:pPr lvl="1"/>
            <a:r>
              <a:rPr lang="en-US" sz="2400"/>
              <a:t>All values of the outcome should come from a different person.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6722"/>
                                        </p:tgtEl>
                                        <p:attrNameLst>
                                          <p:attrName>style.visibility</p:attrName>
                                        </p:attrNameLst>
                                      </p:cBhvr>
                                      <p:to>
                                        <p:strVal val="visible"/>
                                      </p:to>
                                    </p:set>
                                    <p:animEffect transition="in" filter="dissolve">
                                      <p:cBhvr>
                                        <p:cTn id="7" dur="500"/>
                                        <p:tgtEl>
                                          <p:spTgt spid="2867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6723">
                                            <p:txEl>
                                              <p:pRg st="0" end="0"/>
                                            </p:txEl>
                                          </p:spTgt>
                                        </p:tgtEl>
                                        <p:attrNameLst>
                                          <p:attrName>style.visibility</p:attrName>
                                        </p:attrNameLst>
                                      </p:cBhvr>
                                      <p:to>
                                        <p:strVal val="visible"/>
                                      </p:to>
                                    </p:set>
                                    <p:animEffect transition="in" filter="dissolve">
                                      <p:cBhvr>
                                        <p:cTn id="12" dur="500"/>
                                        <p:tgtEl>
                                          <p:spTgt spid="28672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86723">
                                            <p:txEl>
                                              <p:pRg st="1" end="1"/>
                                            </p:txEl>
                                          </p:spTgt>
                                        </p:tgtEl>
                                        <p:attrNameLst>
                                          <p:attrName>style.visibility</p:attrName>
                                        </p:attrNameLst>
                                      </p:cBhvr>
                                      <p:to>
                                        <p:strVal val="visible"/>
                                      </p:to>
                                    </p:set>
                                    <p:animEffect transition="in" filter="dissolve">
                                      <p:cBhvr>
                                        <p:cTn id="15" dur="500"/>
                                        <p:tgtEl>
                                          <p:spTgt spid="28672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6723">
                                            <p:txEl>
                                              <p:pRg st="2" end="2"/>
                                            </p:txEl>
                                          </p:spTgt>
                                        </p:tgtEl>
                                        <p:attrNameLst>
                                          <p:attrName>style.visibility</p:attrName>
                                        </p:attrNameLst>
                                      </p:cBhvr>
                                      <p:to>
                                        <p:strVal val="visible"/>
                                      </p:to>
                                    </p:set>
                                    <p:animEffect transition="in" filter="dissolve">
                                      <p:cBhvr>
                                        <p:cTn id="18" dur="500"/>
                                        <p:tgtEl>
                                          <p:spTgt spid="28672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86723">
                                            <p:txEl>
                                              <p:pRg st="3" end="3"/>
                                            </p:txEl>
                                          </p:spTgt>
                                        </p:tgtEl>
                                        <p:attrNameLst>
                                          <p:attrName>style.visibility</p:attrName>
                                        </p:attrNameLst>
                                      </p:cBhvr>
                                      <p:to>
                                        <p:strVal val="visible"/>
                                      </p:to>
                                    </p:set>
                                    <p:animEffect transition="in" filter="dissolve">
                                      <p:cBhvr>
                                        <p:cTn id="23" dur="500"/>
                                        <p:tgtEl>
                                          <p:spTgt spid="286723">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86723">
                                            <p:txEl>
                                              <p:pRg st="4" end="4"/>
                                            </p:txEl>
                                          </p:spTgt>
                                        </p:tgtEl>
                                        <p:attrNameLst>
                                          <p:attrName>style.visibility</p:attrName>
                                        </p:attrNameLst>
                                      </p:cBhvr>
                                      <p:to>
                                        <p:strVal val="visible"/>
                                      </p:to>
                                    </p:set>
                                    <p:animEffect transition="in" filter="dissolve">
                                      <p:cBhvr>
                                        <p:cTn id="26" dur="500"/>
                                        <p:tgtEl>
                                          <p:spTgt spid="28672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86723">
                                            <p:txEl>
                                              <p:pRg st="5" end="5"/>
                                            </p:txEl>
                                          </p:spTgt>
                                        </p:tgtEl>
                                        <p:attrNameLst>
                                          <p:attrName>style.visibility</p:attrName>
                                        </p:attrNameLst>
                                      </p:cBhvr>
                                      <p:to>
                                        <p:strVal val="visible"/>
                                      </p:to>
                                    </p:set>
                                    <p:animEffect transition="in" filter="dissolve">
                                      <p:cBhvr>
                                        <p:cTn id="31" dur="500"/>
                                        <p:tgtEl>
                                          <p:spTgt spid="286723">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86723">
                                            <p:txEl>
                                              <p:pRg st="6" end="6"/>
                                            </p:txEl>
                                          </p:spTgt>
                                        </p:tgtEl>
                                        <p:attrNameLst>
                                          <p:attrName>style.visibility</p:attrName>
                                        </p:attrNameLst>
                                      </p:cBhvr>
                                      <p:to>
                                        <p:strVal val="visible"/>
                                      </p:to>
                                    </p:set>
                                    <p:animEffect transition="in" filter="dissolve">
                                      <p:cBhvr>
                                        <p:cTn id="34" dur="500"/>
                                        <p:tgtEl>
                                          <p:spTgt spid="28672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6723">
                                            <p:txEl>
                                              <p:pRg st="7" end="7"/>
                                            </p:txEl>
                                          </p:spTgt>
                                        </p:tgtEl>
                                        <p:attrNameLst>
                                          <p:attrName>style.visibility</p:attrName>
                                        </p:attrNameLst>
                                      </p:cBhvr>
                                      <p:to>
                                        <p:strVal val="visible"/>
                                      </p:to>
                                    </p:set>
                                    <p:animEffect transition="in" filter="dissolve">
                                      <p:cBhvr>
                                        <p:cTn id="39" dur="500"/>
                                        <p:tgtEl>
                                          <p:spTgt spid="286723">
                                            <p:txEl>
                                              <p:pRg st="7" end="7"/>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86723">
                                            <p:txEl>
                                              <p:pRg st="8" end="8"/>
                                            </p:txEl>
                                          </p:spTgt>
                                        </p:tgtEl>
                                        <p:attrNameLst>
                                          <p:attrName>style.visibility</p:attrName>
                                        </p:attrNameLst>
                                      </p:cBhvr>
                                      <p:to>
                                        <p:strVal val="visible"/>
                                      </p:to>
                                    </p:set>
                                    <p:animEffect transition="in" filter="dissolve">
                                      <p:cBhvr>
                                        <p:cTn id="42" dur="500"/>
                                        <p:tgtEl>
                                          <p:spTgt spid="286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autoUpdateAnimBg="0"/>
      <p:bldP spid="286723"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An Example</a:t>
            </a:r>
            <a:endParaRPr lang="en-GB" dirty="0"/>
          </a:p>
        </p:txBody>
      </p:sp>
      <p:sp>
        <p:nvSpPr>
          <p:cNvPr id="3" name="Content Placeholder 2"/>
          <p:cNvSpPr>
            <a:spLocks noGrp="1"/>
          </p:cNvSpPr>
          <p:nvPr>
            <p:ph idx="1"/>
          </p:nvPr>
        </p:nvSpPr>
        <p:spPr/>
        <p:txBody>
          <a:bodyPr>
            <a:normAutofit fontScale="85000" lnSpcReduction="10000"/>
          </a:bodyPr>
          <a:lstStyle/>
          <a:p>
            <a:r>
              <a:rPr lang="en-GB" dirty="0" smtClean="0"/>
              <a:t>A record company boss was interested in predicting album sales from advertising.</a:t>
            </a:r>
          </a:p>
          <a:p>
            <a:r>
              <a:rPr lang="en-GB" dirty="0" smtClean="0"/>
              <a:t>Data</a:t>
            </a:r>
          </a:p>
          <a:p>
            <a:pPr lvl="1"/>
            <a:r>
              <a:rPr lang="en-GB" dirty="0" smtClean="0"/>
              <a:t>200 different album releases</a:t>
            </a:r>
          </a:p>
          <a:p>
            <a:r>
              <a:rPr lang="en-GB" dirty="0" smtClean="0"/>
              <a:t>Outcome variable:</a:t>
            </a:r>
          </a:p>
          <a:p>
            <a:pPr lvl="1"/>
            <a:r>
              <a:rPr lang="en-GB" dirty="0" smtClean="0"/>
              <a:t>Sales (CDs and Downloads) in the week after release</a:t>
            </a:r>
          </a:p>
          <a:p>
            <a:r>
              <a:rPr lang="en-GB" dirty="0" smtClean="0"/>
              <a:t>Predictor variables</a:t>
            </a:r>
          </a:p>
          <a:p>
            <a:pPr lvl="1"/>
            <a:r>
              <a:rPr lang="en-GB" dirty="0" smtClean="0"/>
              <a:t>The amount (in £s) spent promoting the album before release (see last lecture)</a:t>
            </a:r>
          </a:p>
          <a:p>
            <a:pPr lvl="1"/>
            <a:r>
              <a:rPr lang="en-GB" dirty="0" smtClean="0"/>
              <a:t>Number of plays on the radio (new variable)</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1F8B1BC0-458B-47C9-B2E7-48E2D00BA505}" type="slidenum">
              <a:rPr lang="en-US"/>
              <a:pPr/>
              <a:t>40</a:t>
            </a:fld>
            <a:endParaRPr lang="en-US"/>
          </a:p>
        </p:txBody>
      </p:sp>
      <p:sp>
        <p:nvSpPr>
          <p:cNvPr id="287746" name="Rectangle 2"/>
          <p:cNvSpPr>
            <a:spLocks noGrp="1" noChangeArrowheads="1"/>
          </p:cNvSpPr>
          <p:nvPr>
            <p:ph type="title"/>
          </p:nvPr>
        </p:nvSpPr>
        <p:spPr>
          <a:xfrm>
            <a:off x="1117600" y="279400"/>
            <a:ext cx="7772400" cy="1143000"/>
          </a:xfrm>
        </p:spPr>
        <p:txBody>
          <a:bodyPr/>
          <a:lstStyle/>
          <a:p>
            <a:r>
              <a:rPr lang="en-US"/>
              <a:t>The More Tricky Assumptions</a:t>
            </a:r>
          </a:p>
        </p:txBody>
      </p:sp>
      <p:sp>
        <p:nvSpPr>
          <p:cNvPr id="287747" name="Rectangle 3"/>
          <p:cNvSpPr>
            <a:spLocks noGrp="1" noChangeArrowheads="1"/>
          </p:cNvSpPr>
          <p:nvPr>
            <p:ph type="body" idx="1"/>
          </p:nvPr>
        </p:nvSpPr>
        <p:spPr>
          <a:xfrm>
            <a:off x="1511300" y="1587500"/>
            <a:ext cx="7315200" cy="4416425"/>
          </a:xfrm>
        </p:spPr>
        <p:txBody>
          <a:bodyPr/>
          <a:lstStyle/>
          <a:p>
            <a:pPr>
              <a:lnSpc>
                <a:spcPct val="90000"/>
              </a:lnSpc>
            </a:pPr>
            <a:r>
              <a:rPr lang="en-US" sz="2800"/>
              <a:t>No Multicollinearity:</a:t>
            </a:r>
          </a:p>
          <a:p>
            <a:pPr lvl="1">
              <a:lnSpc>
                <a:spcPct val="90000"/>
              </a:lnSpc>
            </a:pPr>
            <a:r>
              <a:rPr lang="en-US" sz="2400"/>
              <a:t>Predictors must not be highly correlated.</a:t>
            </a:r>
          </a:p>
          <a:p>
            <a:pPr>
              <a:lnSpc>
                <a:spcPct val="90000"/>
              </a:lnSpc>
            </a:pPr>
            <a:r>
              <a:rPr lang="en-US" sz="2800"/>
              <a:t>Homoscedasticity:</a:t>
            </a:r>
          </a:p>
          <a:p>
            <a:pPr lvl="1">
              <a:lnSpc>
                <a:spcPct val="90000"/>
              </a:lnSpc>
            </a:pPr>
            <a:r>
              <a:rPr lang="en-US" sz="2400"/>
              <a:t>For each value of the predictors the variance of the error term should be constant.</a:t>
            </a:r>
          </a:p>
          <a:p>
            <a:pPr>
              <a:lnSpc>
                <a:spcPct val="90000"/>
              </a:lnSpc>
            </a:pPr>
            <a:r>
              <a:rPr lang="en-US" sz="2800"/>
              <a:t>Independent Errors:</a:t>
            </a:r>
          </a:p>
          <a:p>
            <a:pPr lvl="1">
              <a:lnSpc>
                <a:spcPct val="90000"/>
              </a:lnSpc>
            </a:pPr>
            <a:r>
              <a:rPr lang="en-US" sz="2400"/>
              <a:t>For any pair of observations, the error terms should be uncorrelated.</a:t>
            </a:r>
          </a:p>
          <a:p>
            <a:pPr>
              <a:lnSpc>
                <a:spcPct val="90000"/>
              </a:lnSpc>
            </a:pPr>
            <a:r>
              <a:rPr lang="en-US" sz="2800"/>
              <a:t>Normally-distributed Errors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7746"/>
                                        </p:tgtEl>
                                        <p:attrNameLst>
                                          <p:attrName>style.visibility</p:attrName>
                                        </p:attrNameLst>
                                      </p:cBhvr>
                                      <p:to>
                                        <p:strVal val="visible"/>
                                      </p:to>
                                    </p:set>
                                    <p:animEffect transition="in" filter="dissolve">
                                      <p:cBhvr>
                                        <p:cTn id="7" dur="500"/>
                                        <p:tgtEl>
                                          <p:spTgt spid="2877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7747">
                                            <p:txEl>
                                              <p:pRg st="0" end="0"/>
                                            </p:txEl>
                                          </p:spTgt>
                                        </p:tgtEl>
                                        <p:attrNameLst>
                                          <p:attrName>style.visibility</p:attrName>
                                        </p:attrNameLst>
                                      </p:cBhvr>
                                      <p:to>
                                        <p:strVal val="visible"/>
                                      </p:to>
                                    </p:set>
                                    <p:animEffect transition="in" filter="dissolve">
                                      <p:cBhvr>
                                        <p:cTn id="12" dur="500"/>
                                        <p:tgtEl>
                                          <p:spTgt spid="287747">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87747">
                                            <p:txEl>
                                              <p:pRg st="1" end="1"/>
                                            </p:txEl>
                                          </p:spTgt>
                                        </p:tgtEl>
                                        <p:attrNameLst>
                                          <p:attrName>style.visibility</p:attrName>
                                        </p:attrNameLst>
                                      </p:cBhvr>
                                      <p:to>
                                        <p:strVal val="visible"/>
                                      </p:to>
                                    </p:set>
                                    <p:animEffect transition="in" filter="dissolve">
                                      <p:cBhvr>
                                        <p:cTn id="15" dur="500"/>
                                        <p:tgtEl>
                                          <p:spTgt spid="2877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87747">
                                            <p:txEl>
                                              <p:pRg st="2" end="2"/>
                                            </p:txEl>
                                          </p:spTgt>
                                        </p:tgtEl>
                                        <p:attrNameLst>
                                          <p:attrName>style.visibility</p:attrName>
                                        </p:attrNameLst>
                                      </p:cBhvr>
                                      <p:to>
                                        <p:strVal val="visible"/>
                                      </p:to>
                                    </p:set>
                                    <p:animEffect transition="in" filter="dissolve">
                                      <p:cBhvr>
                                        <p:cTn id="20" dur="500"/>
                                        <p:tgtEl>
                                          <p:spTgt spid="287747">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87747">
                                            <p:txEl>
                                              <p:pRg st="3" end="3"/>
                                            </p:txEl>
                                          </p:spTgt>
                                        </p:tgtEl>
                                        <p:attrNameLst>
                                          <p:attrName>style.visibility</p:attrName>
                                        </p:attrNameLst>
                                      </p:cBhvr>
                                      <p:to>
                                        <p:strVal val="visible"/>
                                      </p:to>
                                    </p:set>
                                    <p:animEffect transition="in" filter="dissolve">
                                      <p:cBhvr>
                                        <p:cTn id="23" dur="500"/>
                                        <p:tgtEl>
                                          <p:spTgt spid="28774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87747">
                                            <p:txEl>
                                              <p:pRg st="4" end="4"/>
                                            </p:txEl>
                                          </p:spTgt>
                                        </p:tgtEl>
                                        <p:attrNameLst>
                                          <p:attrName>style.visibility</p:attrName>
                                        </p:attrNameLst>
                                      </p:cBhvr>
                                      <p:to>
                                        <p:strVal val="visible"/>
                                      </p:to>
                                    </p:set>
                                    <p:animEffect transition="in" filter="dissolve">
                                      <p:cBhvr>
                                        <p:cTn id="28" dur="500"/>
                                        <p:tgtEl>
                                          <p:spTgt spid="287747">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87747">
                                            <p:txEl>
                                              <p:pRg st="5" end="5"/>
                                            </p:txEl>
                                          </p:spTgt>
                                        </p:tgtEl>
                                        <p:attrNameLst>
                                          <p:attrName>style.visibility</p:attrName>
                                        </p:attrNameLst>
                                      </p:cBhvr>
                                      <p:to>
                                        <p:strVal val="visible"/>
                                      </p:to>
                                    </p:set>
                                    <p:animEffect transition="in" filter="dissolve">
                                      <p:cBhvr>
                                        <p:cTn id="31" dur="500"/>
                                        <p:tgtEl>
                                          <p:spTgt spid="287747">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87747">
                                            <p:txEl>
                                              <p:pRg st="6" end="6"/>
                                            </p:txEl>
                                          </p:spTgt>
                                        </p:tgtEl>
                                        <p:attrNameLst>
                                          <p:attrName>style.visibility</p:attrName>
                                        </p:attrNameLst>
                                      </p:cBhvr>
                                      <p:to>
                                        <p:strVal val="visible"/>
                                      </p:to>
                                    </p:set>
                                    <p:animEffect transition="in" filter="dissolve">
                                      <p:cBhvr>
                                        <p:cTn id="36" dur="500"/>
                                        <p:tgtEl>
                                          <p:spTgt spid="2877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6" grpId="0" autoUpdateAnimBg="0"/>
      <p:bldP spid="28774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4"/>
          <p:cNvSpPr>
            <a:spLocks noGrp="1"/>
          </p:cNvSpPr>
          <p:nvPr>
            <p:ph type="dt" sz="half" idx="10"/>
          </p:nvPr>
        </p:nvSpPr>
        <p:spPr/>
        <p:txBody>
          <a:bodyPr/>
          <a:lstStyle/>
          <a:p>
            <a:r>
              <a:rPr lang="en-US"/>
              <a:t>Slide </a:t>
            </a:r>
            <a:fld id="{E749D127-D5CC-4AF2-8224-F833765C17D6}" type="slidenum">
              <a:rPr lang="en-US"/>
              <a:pPr/>
              <a:t>41</a:t>
            </a:fld>
            <a:endParaRPr lang="en-US"/>
          </a:p>
        </p:txBody>
      </p:sp>
      <p:sp>
        <p:nvSpPr>
          <p:cNvPr id="288770" name="Rectangle 2"/>
          <p:cNvSpPr>
            <a:spLocks noGrp="1" noChangeArrowheads="1"/>
          </p:cNvSpPr>
          <p:nvPr>
            <p:ph type="title"/>
          </p:nvPr>
        </p:nvSpPr>
        <p:spPr/>
        <p:txBody>
          <a:bodyPr/>
          <a:lstStyle/>
          <a:p>
            <a:r>
              <a:rPr lang="en-US"/>
              <a:t>Multicollinearity</a:t>
            </a:r>
          </a:p>
        </p:txBody>
      </p:sp>
      <p:sp>
        <p:nvSpPr>
          <p:cNvPr id="288771" name="Rectangle 3"/>
          <p:cNvSpPr>
            <a:spLocks noGrp="1" noChangeArrowheads="1"/>
          </p:cNvSpPr>
          <p:nvPr>
            <p:ph type="body" sz="half" idx="1"/>
          </p:nvPr>
        </p:nvSpPr>
        <p:spPr>
          <a:xfrm>
            <a:off x="1763713" y="2120900"/>
            <a:ext cx="6889750" cy="3052763"/>
          </a:xfrm>
        </p:spPr>
        <p:txBody>
          <a:bodyPr/>
          <a:lstStyle/>
          <a:p>
            <a:r>
              <a:rPr lang="en-US" sz="2800"/>
              <a:t>Multicollinearity exists if predictors are highly correlated.</a:t>
            </a:r>
          </a:p>
          <a:p>
            <a:r>
              <a:rPr lang="en-US" sz="2800"/>
              <a:t>This assumption can be checked with collinearity diagnostics.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88770"/>
                                        </p:tgtEl>
                                        <p:attrNameLst>
                                          <p:attrName>style.visibility</p:attrName>
                                        </p:attrNameLst>
                                      </p:cBhvr>
                                      <p:to>
                                        <p:strVal val="visible"/>
                                      </p:to>
                                    </p:set>
                                    <p:animEffect transition="in" filter="dissolve">
                                      <p:cBhvr>
                                        <p:cTn id="7" dur="500"/>
                                        <p:tgtEl>
                                          <p:spTgt spid="288770"/>
                                        </p:tgtEl>
                                      </p:cBhvr>
                                    </p:animEffect>
                                  </p:childTnLst>
                                </p:cTn>
                              </p:par>
                            </p:childTnLst>
                          </p:cTn>
                        </p:par>
                        <p:par>
                          <p:cTn id="8" fill="hold">
                            <p:stCondLst>
                              <p:cond delay="1500"/>
                            </p:stCondLst>
                            <p:childTnLst>
                              <p:par>
                                <p:cTn id="9" presetID="9" presetClass="entr" presetSubtype="0" fill="hold" grpId="0" nodeType="afterEffect">
                                  <p:stCondLst>
                                    <p:cond delay="1000"/>
                                  </p:stCondLst>
                                  <p:childTnLst>
                                    <p:set>
                                      <p:cBhvr>
                                        <p:cTn id="10" dur="1" fill="hold">
                                          <p:stCondLst>
                                            <p:cond delay="0"/>
                                          </p:stCondLst>
                                        </p:cTn>
                                        <p:tgtEl>
                                          <p:spTgt spid="288771">
                                            <p:txEl>
                                              <p:pRg st="0" end="0"/>
                                            </p:txEl>
                                          </p:spTgt>
                                        </p:tgtEl>
                                        <p:attrNameLst>
                                          <p:attrName>style.visibility</p:attrName>
                                        </p:attrNameLst>
                                      </p:cBhvr>
                                      <p:to>
                                        <p:strVal val="visible"/>
                                      </p:to>
                                    </p:set>
                                    <p:animEffect transition="in" filter="dissolve">
                                      <p:cBhvr>
                                        <p:cTn id="11" dur="500"/>
                                        <p:tgtEl>
                                          <p:spTgt spid="288771">
                                            <p:txEl>
                                              <p:pRg st="0" end="0"/>
                                            </p:txEl>
                                          </p:spTgt>
                                        </p:tgtEl>
                                      </p:cBhvr>
                                    </p:animEffect>
                                  </p:childTnLst>
                                </p:cTn>
                              </p:par>
                            </p:childTnLst>
                          </p:cTn>
                        </p:par>
                        <p:par>
                          <p:cTn id="12" fill="hold">
                            <p:stCondLst>
                              <p:cond delay="3000"/>
                            </p:stCondLst>
                            <p:childTnLst>
                              <p:par>
                                <p:cTn id="13" presetID="9" presetClass="entr" presetSubtype="0" fill="hold" grpId="0" nodeType="afterEffect">
                                  <p:stCondLst>
                                    <p:cond delay="1000"/>
                                  </p:stCondLst>
                                  <p:childTnLst>
                                    <p:set>
                                      <p:cBhvr>
                                        <p:cTn id="14" dur="1" fill="hold">
                                          <p:stCondLst>
                                            <p:cond delay="0"/>
                                          </p:stCondLst>
                                        </p:cTn>
                                        <p:tgtEl>
                                          <p:spTgt spid="288771">
                                            <p:txEl>
                                              <p:pRg st="1" end="1"/>
                                            </p:txEl>
                                          </p:spTgt>
                                        </p:tgtEl>
                                        <p:attrNameLst>
                                          <p:attrName>style.visibility</p:attrName>
                                        </p:attrNameLst>
                                      </p:cBhvr>
                                      <p:to>
                                        <p:strVal val="visible"/>
                                      </p:to>
                                    </p:set>
                                    <p:animEffect transition="in" filter="dissolve">
                                      <p:cBhvr>
                                        <p:cTn id="15" dur="500"/>
                                        <p:tgtEl>
                                          <p:spTgt spid="28877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88771">
                                            <p:txEl>
                                              <p:pRg st="0" end="0"/>
                                            </p:txEl>
                                          </p:spTgt>
                                        </p:tgtEl>
                                      </p:cBhvr>
                                    </p:animEffect>
                                    <p:set>
                                      <p:cBhvr>
                                        <p:cTn id="20" dur="1" fill="hold">
                                          <p:stCondLst>
                                            <p:cond delay="499"/>
                                          </p:stCondLst>
                                        </p:cTn>
                                        <p:tgtEl>
                                          <p:spTgt spid="288771">
                                            <p:txEl>
                                              <p:pRg st="0" end="0"/>
                                            </p:txEl>
                                          </p:spTgt>
                                        </p:tgtEl>
                                        <p:attrNameLst>
                                          <p:attrName>style.visibility</p:attrName>
                                        </p:attrNameLst>
                                      </p:cBhvr>
                                      <p:to>
                                        <p:strVal val="hidden"/>
                                      </p:to>
                                    </p:set>
                                  </p:childTnLst>
                                </p:cTn>
                              </p:par>
                              <p:par>
                                <p:cTn id="21" presetID="9" presetClass="exit" presetSubtype="0" fill="hold" grpId="1" nodeType="withEffect">
                                  <p:stCondLst>
                                    <p:cond delay="0"/>
                                  </p:stCondLst>
                                  <p:childTnLst>
                                    <p:animEffect transition="out" filter="dissolve">
                                      <p:cBhvr>
                                        <p:cTn id="22" dur="500"/>
                                        <p:tgtEl>
                                          <p:spTgt spid="288771">
                                            <p:txEl>
                                              <p:pRg st="1" end="1"/>
                                            </p:txEl>
                                          </p:spTgt>
                                        </p:tgtEl>
                                      </p:cBhvr>
                                    </p:animEffect>
                                    <p:set>
                                      <p:cBhvr>
                                        <p:cTn id="23" dur="1" fill="hold">
                                          <p:stCondLst>
                                            <p:cond delay="499"/>
                                          </p:stCondLst>
                                        </p:cTn>
                                        <p:tgtEl>
                                          <p:spTgt spid="288771">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0" grpId="0" autoUpdateAnimBg="0"/>
      <p:bldP spid="288771" grpId="0" build="p" autoUpdateAnimBg="0" advAuto="1000"/>
      <p:bldP spid="288771" grpI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5" name="Rectangle 3"/>
          <p:cNvSpPr>
            <a:spLocks noChangeArrowheads="1"/>
          </p:cNvSpPr>
          <p:nvPr/>
        </p:nvSpPr>
        <p:spPr bwMode="auto">
          <a:xfrm>
            <a:off x="990600" y="4038600"/>
            <a:ext cx="7848600" cy="2222500"/>
          </a:xfrm>
          <a:prstGeom prst="rect">
            <a:avLst/>
          </a:prstGeom>
          <a:noFill/>
          <a:ln w="9525">
            <a:noFill/>
            <a:miter lim="800000"/>
            <a:headEnd/>
            <a:tailEnd/>
          </a:ln>
          <a:effectLst/>
        </p:spPr>
        <p:txBody>
          <a:bodyPr/>
          <a:lstStyle/>
          <a:p>
            <a:pPr marL="342900" indent="-342900">
              <a:spcBef>
                <a:spcPct val="20000"/>
              </a:spcBef>
              <a:buFontTx/>
              <a:buChar char="•"/>
            </a:pPr>
            <a:r>
              <a:rPr lang="en-US" sz="3200">
                <a:solidFill>
                  <a:schemeClr val="accent2"/>
                </a:solidFill>
              </a:rPr>
              <a:t>Tolerance should be more than 0.2 (Menard, 1995)</a:t>
            </a:r>
          </a:p>
          <a:p>
            <a:pPr marL="342900" indent="-342900">
              <a:spcBef>
                <a:spcPct val="20000"/>
              </a:spcBef>
              <a:buFontTx/>
              <a:buChar char="•"/>
            </a:pPr>
            <a:r>
              <a:rPr lang="en-US" sz="3200">
                <a:solidFill>
                  <a:schemeClr val="accent2"/>
                </a:solidFill>
              </a:rPr>
              <a:t>VIF should be less than 10 (Myers, 1990)</a:t>
            </a:r>
          </a:p>
        </p:txBody>
      </p:sp>
      <p:pic>
        <p:nvPicPr>
          <p:cNvPr id="2" name="Picture 1"/>
          <p:cNvPicPr>
            <a:picLocks noChangeAspect="1"/>
          </p:cNvPicPr>
          <p:nvPr/>
        </p:nvPicPr>
        <p:blipFill>
          <a:blip r:embed="rId2"/>
          <a:stretch>
            <a:fillRect/>
          </a:stretch>
        </p:blipFill>
        <p:spPr>
          <a:xfrm>
            <a:off x="1145540" y="1028698"/>
            <a:ext cx="7898384" cy="2522728"/>
          </a:xfrm>
          <a:prstGeom prst="rect">
            <a:avLst/>
          </a:prstGeom>
        </p:spPr>
      </p:pic>
      <p:sp>
        <p:nvSpPr>
          <p:cNvPr id="289796" name="Oval 4"/>
          <p:cNvSpPr>
            <a:spLocks noChangeArrowheads="1"/>
          </p:cNvSpPr>
          <p:nvPr/>
        </p:nvSpPr>
        <p:spPr bwMode="auto">
          <a:xfrm>
            <a:off x="7088175" y="1198563"/>
            <a:ext cx="1976504" cy="2294414"/>
          </a:xfrm>
          <a:prstGeom prst="ellipse">
            <a:avLst/>
          </a:prstGeom>
          <a:noFill/>
          <a:ln w="38100">
            <a:solidFill>
              <a:srgbClr val="C00000"/>
            </a:solidFill>
            <a:round/>
            <a:headEnd/>
            <a:tailEnd/>
          </a:ln>
          <a:effectLst/>
        </p:spPr>
        <p:txBody>
          <a:bodyPr wrap="none" anchor="ctr"/>
          <a:lstStyle/>
          <a:p>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289795">
                                            <p:txEl>
                                              <p:pRg st="0" end="0"/>
                                            </p:txEl>
                                          </p:spTgt>
                                        </p:tgtEl>
                                        <p:attrNameLst>
                                          <p:attrName>style.visibility</p:attrName>
                                        </p:attrNameLst>
                                      </p:cBhvr>
                                      <p:to>
                                        <p:strVal val="visible"/>
                                      </p:to>
                                    </p:set>
                                    <p:animEffect transition="in" filter="dissolve">
                                      <p:cBhvr>
                                        <p:cTn id="7" dur="500"/>
                                        <p:tgtEl>
                                          <p:spTgt spid="289795">
                                            <p:txEl>
                                              <p:pRg st="0" end="0"/>
                                            </p:tx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289795">
                                            <p:txEl>
                                              <p:pRg st="1" end="1"/>
                                            </p:txEl>
                                          </p:spTgt>
                                        </p:tgtEl>
                                        <p:attrNameLst>
                                          <p:attrName>style.visibility</p:attrName>
                                        </p:attrNameLst>
                                      </p:cBhvr>
                                      <p:to>
                                        <p:strVal val="visible"/>
                                      </p:to>
                                    </p:set>
                                    <p:animEffect transition="in" filter="dissolve">
                                      <p:cBhvr>
                                        <p:cTn id="11" dur="500"/>
                                        <p:tgtEl>
                                          <p:spTgt spid="289795">
                                            <p:txEl>
                                              <p:pRg st="1" end="1"/>
                                            </p:txEl>
                                          </p:spTgt>
                                        </p:tgtEl>
                                      </p:cBhvr>
                                    </p:animEffect>
                                  </p:childTnLst>
                                </p:cTn>
                              </p:par>
                            </p:childTnLst>
                          </p:cTn>
                        </p:par>
                        <p:par>
                          <p:cTn id="12" fill="hold">
                            <p:stCondLst>
                              <p:cond delay="5000"/>
                            </p:stCondLst>
                            <p:childTnLst>
                              <p:par>
                                <p:cTn id="13" presetID="53" presetClass="entr" presetSubtype="0" fill="hold" grpId="0" nodeType="afterEffect">
                                  <p:stCondLst>
                                    <p:cond delay="0"/>
                                  </p:stCondLst>
                                  <p:childTnLst>
                                    <p:set>
                                      <p:cBhvr>
                                        <p:cTn id="14" dur="1" fill="hold">
                                          <p:stCondLst>
                                            <p:cond delay="0"/>
                                          </p:stCondLst>
                                        </p:cTn>
                                        <p:tgtEl>
                                          <p:spTgt spid="289796"/>
                                        </p:tgtEl>
                                        <p:attrNameLst>
                                          <p:attrName>style.visibility</p:attrName>
                                        </p:attrNameLst>
                                      </p:cBhvr>
                                      <p:to>
                                        <p:strVal val="visible"/>
                                      </p:to>
                                    </p:set>
                                    <p:anim calcmode="lin" valueType="num">
                                      <p:cBhvr>
                                        <p:cTn id="15" dur="500" fill="hold"/>
                                        <p:tgtEl>
                                          <p:spTgt spid="289796"/>
                                        </p:tgtEl>
                                        <p:attrNameLst>
                                          <p:attrName>ppt_w</p:attrName>
                                        </p:attrNameLst>
                                      </p:cBhvr>
                                      <p:tavLst>
                                        <p:tav tm="0">
                                          <p:val>
                                            <p:fltVal val="0"/>
                                          </p:val>
                                        </p:tav>
                                        <p:tav tm="100000">
                                          <p:val>
                                            <p:strVal val="#ppt_w"/>
                                          </p:val>
                                        </p:tav>
                                      </p:tavLst>
                                    </p:anim>
                                    <p:anim calcmode="lin" valueType="num">
                                      <p:cBhvr>
                                        <p:cTn id="16" dur="500" fill="hold"/>
                                        <p:tgtEl>
                                          <p:spTgt spid="289796"/>
                                        </p:tgtEl>
                                        <p:attrNameLst>
                                          <p:attrName>ppt_h</p:attrName>
                                        </p:attrNameLst>
                                      </p:cBhvr>
                                      <p:tavLst>
                                        <p:tav tm="0">
                                          <p:val>
                                            <p:fltVal val="0"/>
                                          </p:val>
                                        </p:tav>
                                        <p:tav tm="100000">
                                          <p:val>
                                            <p:strVal val="#ppt_h"/>
                                          </p:val>
                                        </p:tav>
                                      </p:tavLst>
                                    </p:anim>
                                    <p:animEffect transition="in" filter="fade">
                                      <p:cBhvr>
                                        <p:cTn id="17"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5" grpId="0" build="p" autoUpdateAnimBg="0" advAuto="2000"/>
      <p:bldP spid="289796"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Slide </a:t>
            </a:r>
            <a:fld id="{7C5CB10C-BC59-4705-BD39-9016D6EBBF64}" type="slidenum">
              <a:rPr lang="en-US"/>
              <a:pPr/>
              <a:t>43</a:t>
            </a:fld>
            <a:endParaRPr lang="en-US"/>
          </a:p>
        </p:txBody>
      </p:sp>
      <p:sp>
        <p:nvSpPr>
          <p:cNvPr id="294914" name="Rectangle 2"/>
          <p:cNvSpPr>
            <a:spLocks noGrp="1" noChangeArrowheads="1"/>
          </p:cNvSpPr>
          <p:nvPr>
            <p:ph type="title"/>
          </p:nvPr>
        </p:nvSpPr>
        <p:spPr/>
        <p:txBody>
          <a:bodyPr>
            <a:normAutofit fontScale="90000"/>
          </a:bodyPr>
          <a:lstStyle/>
          <a:p>
            <a:r>
              <a:rPr lang="en-US" sz="4000"/>
              <a:t>Checking Assumptions about Errors</a:t>
            </a:r>
          </a:p>
        </p:txBody>
      </p:sp>
      <p:sp>
        <p:nvSpPr>
          <p:cNvPr id="294915" name="Rectangle 3"/>
          <p:cNvSpPr>
            <a:spLocks noGrp="1" noChangeArrowheads="1"/>
          </p:cNvSpPr>
          <p:nvPr>
            <p:ph type="body" sz="half" idx="1"/>
          </p:nvPr>
        </p:nvSpPr>
        <p:spPr>
          <a:xfrm>
            <a:off x="1763713" y="2565400"/>
            <a:ext cx="6877050" cy="3560763"/>
          </a:xfrm>
        </p:spPr>
        <p:txBody>
          <a:bodyPr/>
          <a:lstStyle/>
          <a:p>
            <a:pPr>
              <a:lnSpc>
                <a:spcPct val="90000"/>
              </a:lnSpc>
            </a:pPr>
            <a:r>
              <a:rPr lang="en-US" sz="2800"/>
              <a:t>Homoscedacity/Independence of Errors:</a:t>
            </a:r>
          </a:p>
          <a:p>
            <a:pPr lvl="1">
              <a:lnSpc>
                <a:spcPct val="90000"/>
              </a:lnSpc>
            </a:pPr>
            <a:r>
              <a:rPr lang="en-US" sz="2400"/>
              <a:t>Plot ZRESID against ZPRED. </a:t>
            </a:r>
          </a:p>
          <a:p>
            <a:pPr>
              <a:lnSpc>
                <a:spcPct val="90000"/>
              </a:lnSpc>
            </a:pPr>
            <a:r>
              <a:rPr lang="en-US" sz="2800"/>
              <a:t>Normality of Errors:</a:t>
            </a:r>
          </a:p>
          <a:p>
            <a:pPr lvl="1">
              <a:lnSpc>
                <a:spcPct val="90000"/>
              </a:lnSpc>
            </a:pPr>
            <a:r>
              <a:rPr lang="en-US" sz="2400"/>
              <a:t>Normal probability plot.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94914"/>
                                        </p:tgtEl>
                                        <p:attrNameLst>
                                          <p:attrName>style.visibility</p:attrName>
                                        </p:attrNameLst>
                                      </p:cBhvr>
                                      <p:to>
                                        <p:strVal val="visible"/>
                                      </p:to>
                                    </p:set>
                                    <p:animEffect transition="in" filter="dissolve">
                                      <p:cBhvr>
                                        <p:cTn id="7" dur="500"/>
                                        <p:tgtEl>
                                          <p:spTgt spid="294914"/>
                                        </p:tgtEl>
                                      </p:cBhvr>
                                    </p:animEffect>
                                  </p:childTnLst>
                                </p:cTn>
                              </p:par>
                            </p:childTnLst>
                          </p:cTn>
                        </p:par>
                        <p:par>
                          <p:cTn id="8" fill="hold">
                            <p:stCondLst>
                              <p:cond delay="1500"/>
                            </p:stCondLst>
                            <p:childTnLst>
                              <p:par>
                                <p:cTn id="9" presetID="9" presetClass="entr" presetSubtype="0" fill="hold" grpId="0" nodeType="afterEffect">
                                  <p:stCondLst>
                                    <p:cond delay="2000"/>
                                  </p:stCondLst>
                                  <p:childTnLst>
                                    <p:set>
                                      <p:cBhvr>
                                        <p:cTn id="10" dur="1" fill="hold">
                                          <p:stCondLst>
                                            <p:cond delay="0"/>
                                          </p:stCondLst>
                                        </p:cTn>
                                        <p:tgtEl>
                                          <p:spTgt spid="294915">
                                            <p:txEl>
                                              <p:pRg st="0" end="0"/>
                                            </p:txEl>
                                          </p:spTgt>
                                        </p:tgtEl>
                                        <p:attrNameLst>
                                          <p:attrName>style.visibility</p:attrName>
                                        </p:attrNameLst>
                                      </p:cBhvr>
                                      <p:to>
                                        <p:strVal val="visible"/>
                                      </p:to>
                                    </p:set>
                                    <p:animEffect transition="in" filter="dissolve">
                                      <p:cBhvr>
                                        <p:cTn id="11" dur="500"/>
                                        <p:tgtEl>
                                          <p:spTgt spid="294915">
                                            <p:txEl>
                                              <p:pRg st="0" end="0"/>
                                            </p:txEl>
                                          </p:spTgt>
                                        </p:tgtEl>
                                      </p:cBhvr>
                                    </p:animEffect>
                                  </p:childTnLst>
                                </p:cTn>
                              </p:par>
                              <p:par>
                                <p:cTn id="12" presetID="9" presetClass="entr" presetSubtype="0" fill="hold" grpId="0" nodeType="withEffect">
                                  <p:stCondLst>
                                    <p:cond delay="2000"/>
                                  </p:stCondLst>
                                  <p:childTnLst>
                                    <p:set>
                                      <p:cBhvr>
                                        <p:cTn id="13" dur="1" fill="hold">
                                          <p:stCondLst>
                                            <p:cond delay="0"/>
                                          </p:stCondLst>
                                        </p:cTn>
                                        <p:tgtEl>
                                          <p:spTgt spid="294915">
                                            <p:txEl>
                                              <p:pRg st="1" end="1"/>
                                            </p:txEl>
                                          </p:spTgt>
                                        </p:tgtEl>
                                        <p:attrNameLst>
                                          <p:attrName>style.visibility</p:attrName>
                                        </p:attrNameLst>
                                      </p:cBhvr>
                                      <p:to>
                                        <p:strVal val="visible"/>
                                      </p:to>
                                    </p:set>
                                    <p:animEffect transition="in" filter="dissolve">
                                      <p:cBhvr>
                                        <p:cTn id="14" dur="500"/>
                                        <p:tgtEl>
                                          <p:spTgt spid="294915">
                                            <p:txEl>
                                              <p:pRg st="1" end="1"/>
                                            </p:txEl>
                                          </p:spTgt>
                                        </p:tgtEl>
                                      </p:cBhvr>
                                    </p:animEffect>
                                  </p:childTnLst>
                                </p:cTn>
                              </p:par>
                            </p:childTnLst>
                          </p:cTn>
                        </p:par>
                        <p:par>
                          <p:cTn id="15" fill="hold">
                            <p:stCondLst>
                              <p:cond delay="4000"/>
                            </p:stCondLst>
                            <p:childTnLst>
                              <p:par>
                                <p:cTn id="16" presetID="9" presetClass="entr" presetSubtype="0" fill="hold" grpId="0" nodeType="afterEffect">
                                  <p:stCondLst>
                                    <p:cond delay="2000"/>
                                  </p:stCondLst>
                                  <p:childTnLst>
                                    <p:set>
                                      <p:cBhvr>
                                        <p:cTn id="17" dur="1" fill="hold">
                                          <p:stCondLst>
                                            <p:cond delay="0"/>
                                          </p:stCondLst>
                                        </p:cTn>
                                        <p:tgtEl>
                                          <p:spTgt spid="294915">
                                            <p:txEl>
                                              <p:pRg st="2" end="2"/>
                                            </p:txEl>
                                          </p:spTgt>
                                        </p:tgtEl>
                                        <p:attrNameLst>
                                          <p:attrName>style.visibility</p:attrName>
                                        </p:attrNameLst>
                                      </p:cBhvr>
                                      <p:to>
                                        <p:strVal val="visible"/>
                                      </p:to>
                                    </p:set>
                                    <p:animEffect transition="in" filter="dissolve">
                                      <p:cBhvr>
                                        <p:cTn id="18" dur="500"/>
                                        <p:tgtEl>
                                          <p:spTgt spid="294915">
                                            <p:txEl>
                                              <p:pRg st="2" end="2"/>
                                            </p:txEl>
                                          </p:spTgt>
                                        </p:tgtEl>
                                      </p:cBhvr>
                                    </p:animEffect>
                                  </p:childTnLst>
                                </p:cTn>
                              </p:par>
                              <p:par>
                                <p:cTn id="19" presetID="9" presetClass="entr" presetSubtype="0" fill="hold" grpId="0" nodeType="withEffect">
                                  <p:stCondLst>
                                    <p:cond delay="2000"/>
                                  </p:stCondLst>
                                  <p:childTnLst>
                                    <p:set>
                                      <p:cBhvr>
                                        <p:cTn id="20" dur="1" fill="hold">
                                          <p:stCondLst>
                                            <p:cond delay="0"/>
                                          </p:stCondLst>
                                        </p:cTn>
                                        <p:tgtEl>
                                          <p:spTgt spid="294915">
                                            <p:txEl>
                                              <p:pRg st="3" end="3"/>
                                            </p:txEl>
                                          </p:spTgt>
                                        </p:tgtEl>
                                        <p:attrNameLst>
                                          <p:attrName>style.visibility</p:attrName>
                                        </p:attrNameLst>
                                      </p:cBhvr>
                                      <p:to>
                                        <p:strVal val="visible"/>
                                      </p:to>
                                    </p:set>
                                    <p:animEffect transition="in" filter="dissolve">
                                      <p:cBhvr>
                                        <p:cTn id="21" dur="500"/>
                                        <p:tgtEl>
                                          <p:spTgt spid="29491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294915">
                                            <p:txEl>
                                              <p:pRg st="0" end="0"/>
                                            </p:txEl>
                                          </p:spTgt>
                                        </p:tgtEl>
                                      </p:cBhvr>
                                    </p:animEffect>
                                    <p:set>
                                      <p:cBhvr>
                                        <p:cTn id="26" dur="1" fill="hold">
                                          <p:stCondLst>
                                            <p:cond delay="499"/>
                                          </p:stCondLst>
                                        </p:cTn>
                                        <p:tgtEl>
                                          <p:spTgt spid="294915">
                                            <p:txEl>
                                              <p:pRg st="0" end="0"/>
                                            </p:txEl>
                                          </p:spTgt>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294915">
                                            <p:txEl>
                                              <p:pRg st="1" end="1"/>
                                            </p:txEl>
                                          </p:spTgt>
                                        </p:tgtEl>
                                      </p:cBhvr>
                                    </p:animEffect>
                                    <p:set>
                                      <p:cBhvr>
                                        <p:cTn id="29" dur="1" fill="hold">
                                          <p:stCondLst>
                                            <p:cond delay="499"/>
                                          </p:stCondLst>
                                        </p:cTn>
                                        <p:tgtEl>
                                          <p:spTgt spid="294915">
                                            <p:txEl>
                                              <p:pRg st="1" end="1"/>
                                            </p:txEl>
                                          </p:spTgt>
                                        </p:tgtEl>
                                        <p:attrNameLst>
                                          <p:attrName>style.visibility</p:attrName>
                                        </p:attrNameLst>
                                      </p:cBhvr>
                                      <p:to>
                                        <p:strVal val="hidden"/>
                                      </p:to>
                                    </p:set>
                                  </p:childTnLst>
                                </p:cTn>
                              </p:par>
                              <p:par>
                                <p:cTn id="30" presetID="9" presetClass="exit" presetSubtype="0" fill="hold" grpId="1" nodeType="withEffect">
                                  <p:stCondLst>
                                    <p:cond delay="0"/>
                                  </p:stCondLst>
                                  <p:childTnLst>
                                    <p:animEffect transition="out" filter="dissolve">
                                      <p:cBhvr>
                                        <p:cTn id="31" dur="500"/>
                                        <p:tgtEl>
                                          <p:spTgt spid="294915">
                                            <p:txEl>
                                              <p:pRg st="2" end="2"/>
                                            </p:txEl>
                                          </p:spTgt>
                                        </p:tgtEl>
                                      </p:cBhvr>
                                    </p:animEffect>
                                    <p:set>
                                      <p:cBhvr>
                                        <p:cTn id="32" dur="1" fill="hold">
                                          <p:stCondLst>
                                            <p:cond delay="499"/>
                                          </p:stCondLst>
                                        </p:cTn>
                                        <p:tgtEl>
                                          <p:spTgt spid="294915">
                                            <p:txEl>
                                              <p:pRg st="2" end="2"/>
                                            </p:txEl>
                                          </p:spTgt>
                                        </p:tgtEl>
                                        <p:attrNameLst>
                                          <p:attrName>style.visibility</p:attrName>
                                        </p:attrNameLst>
                                      </p:cBhvr>
                                      <p:to>
                                        <p:strVal val="hidden"/>
                                      </p:to>
                                    </p:set>
                                  </p:childTnLst>
                                </p:cTn>
                              </p:par>
                              <p:par>
                                <p:cTn id="33" presetID="9" presetClass="exit" presetSubtype="0" fill="hold" grpId="1" nodeType="withEffect">
                                  <p:stCondLst>
                                    <p:cond delay="0"/>
                                  </p:stCondLst>
                                  <p:childTnLst>
                                    <p:animEffect transition="out" filter="dissolve">
                                      <p:cBhvr>
                                        <p:cTn id="34" dur="500"/>
                                        <p:tgtEl>
                                          <p:spTgt spid="294915">
                                            <p:txEl>
                                              <p:pRg st="3" end="3"/>
                                            </p:txEl>
                                          </p:spTgt>
                                        </p:tgtEl>
                                      </p:cBhvr>
                                    </p:animEffect>
                                    <p:set>
                                      <p:cBhvr>
                                        <p:cTn id="35" dur="1" fill="hold">
                                          <p:stCondLst>
                                            <p:cond delay="499"/>
                                          </p:stCondLst>
                                        </p:cTn>
                                        <p:tgtEl>
                                          <p:spTgt spid="294915">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4" grpId="0" autoUpdateAnimBg="0"/>
      <p:bldP spid="294915" grpId="0" build="p" autoUpdateAnimBg="0" advAuto="2000"/>
      <p:bldP spid="294915" grpId="1"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Plots</a:t>
            </a:r>
            <a:endParaRPr lang="en-GB" dirty="0"/>
          </a:p>
        </p:txBody>
      </p:sp>
      <p:pic>
        <p:nvPicPr>
          <p:cNvPr id="3" name="Picture 2"/>
          <p:cNvPicPr>
            <a:picLocks noChangeAspect="1"/>
          </p:cNvPicPr>
          <p:nvPr/>
        </p:nvPicPr>
        <p:blipFill>
          <a:blip r:embed="rId2"/>
          <a:stretch>
            <a:fillRect/>
          </a:stretch>
        </p:blipFill>
        <p:spPr>
          <a:xfrm>
            <a:off x="1676409" y="1638300"/>
            <a:ext cx="6008878" cy="46446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a:xfrm>
            <a:off x="635000" y="279400"/>
            <a:ext cx="7785100" cy="774700"/>
          </a:xfrm>
        </p:spPr>
        <p:txBody>
          <a:bodyPr/>
          <a:lstStyle/>
          <a:p>
            <a:r>
              <a:rPr lang="en-US" sz="2800" dirty="0" smtClean="0"/>
              <a:t>Homoscedasticity: ZRESID </a:t>
            </a:r>
            <a:r>
              <a:rPr lang="en-US" sz="2800" dirty="0"/>
              <a:t>vs. ZPRED</a:t>
            </a:r>
          </a:p>
        </p:txBody>
      </p:sp>
      <p:pic>
        <p:nvPicPr>
          <p:cNvPr id="2" name="Picture 1"/>
          <p:cNvPicPr>
            <a:picLocks noChangeAspect="1"/>
          </p:cNvPicPr>
          <p:nvPr/>
        </p:nvPicPr>
        <p:blipFill>
          <a:blip r:embed="rId2"/>
          <a:stretch>
            <a:fillRect/>
          </a:stretch>
        </p:blipFill>
        <p:spPr>
          <a:xfrm>
            <a:off x="1231907" y="1055370"/>
            <a:ext cx="7117715" cy="543433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95938"/>
                                        </p:tgtEl>
                                        <p:attrNameLst>
                                          <p:attrName>style.visibility</p:attrName>
                                        </p:attrNameLst>
                                      </p:cBhvr>
                                      <p:to>
                                        <p:strVal val="visible"/>
                                      </p:to>
                                    </p:set>
                                    <p:animEffect transition="in" filter="dissolve">
                                      <p:cBhvr>
                                        <p:cTn id="7" dur="500"/>
                                        <p:tgtEl>
                                          <p:spTgt spid="295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3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a:xfrm>
            <a:off x="635000" y="279400"/>
            <a:ext cx="7785100" cy="1460500"/>
          </a:xfrm>
        </p:spPr>
        <p:txBody>
          <a:bodyPr/>
          <a:lstStyle/>
          <a:p>
            <a:r>
              <a:rPr lang="en-US" dirty="0"/>
              <a:t>Normality of Errors: </a:t>
            </a:r>
            <a:r>
              <a:rPr lang="en-US" dirty="0" smtClean="0"/>
              <a:t>Histograms and P-P plots</a:t>
            </a:r>
            <a:endParaRPr lang="en-US" dirty="0"/>
          </a:p>
        </p:txBody>
      </p:sp>
      <p:pic>
        <p:nvPicPr>
          <p:cNvPr id="2" name="Picture 1"/>
          <p:cNvPicPr>
            <a:picLocks noChangeAspect="1"/>
          </p:cNvPicPr>
          <p:nvPr/>
        </p:nvPicPr>
        <p:blipFill>
          <a:blip r:embed="rId2"/>
          <a:stretch>
            <a:fillRect/>
          </a:stretch>
        </p:blipFill>
        <p:spPr>
          <a:xfrm>
            <a:off x="889000" y="2171704"/>
            <a:ext cx="8125968" cy="318897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296962"/>
                                        </p:tgtEl>
                                        <p:attrNameLst>
                                          <p:attrName>style.visibility</p:attrName>
                                        </p:attrNameLst>
                                      </p:cBhvr>
                                      <p:to>
                                        <p:strVal val="visible"/>
                                      </p:to>
                                    </p:set>
                                    <p:animEffect transition="in" filter="dissolve">
                                      <p:cBhvr>
                                        <p:cTn id="7" dur="500"/>
                                        <p:tgtEl>
                                          <p:spTgt spid="296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38"/>
            <a:ext cx="857250" cy="365125"/>
          </a:xfrm>
          <a:prstGeom prst="rect">
            <a:avLst/>
          </a:prstGeom>
        </p:spPr>
        <p:txBody>
          <a:bodyPr/>
          <a:lstStyle/>
          <a:p>
            <a:r>
              <a:rPr lang="en-US"/>
              <a:t>Slide </a:t>
            </a:r>
            <a:fld id="{8DE2FFD2-C98F-4204-AB7B-8FBD7E1A190F}" type="slidenum">
              <a:rPr lang="en-US"/>
              <a:pPr/>
              <a:t>5</a:t>
            </a:fld>
            <a:endParaRPr lang="en-US"/>
          </a:p>
        </p:txBody>
      </p:sp>
      <p:sp>
        <p:nvSpPr>
          <p:cNvPr id="26626" name="Rectangle 2"/>
          <p:cNvSpPr>
            <a:spLocks noGrp="1" noChangeArrowheads="1"/>
          </p:cNvSpPr>
          <p:nvPr>
            <p:ph type="title" idx="4294967295"/>
          </p:nvPr>
        </p:nvSpPr>
        <p:spPr>
          <a:xfrm>
            <a:off x="1600200" y="274638"/>
            <a:ext cx="7543800" cy="1143000"/>
          </a:xfrm>
        </p:spPr>
        <p:txBody>
          <a:bodyPr>
            <a:normAutofit/>
          </a:bodyPr>
          <a:lstStyle/>
          <a:p>
            <a:endParaRPr lang="en-US" dirty="0"/>
          </a:p>
        </p:txBody>
      </p:sp>
      <p:pic>
        <p:nvPicPr>
          <p:cNvPr id="2" name="Picture 1"/>
          <p:cNvPicPr>
            <a:picLocks noChangeAspect="1"/>
          </p:cNvPicPr>
          <p:nvPr/>
        </p:nvPicPr>
        <p:blipFill>
          <a:blip r:embed="rId2"/>
          <a:stretch>
            <a:fillRect/>
          </a:stretch>
        </p:blipFill>
        <p:spPr>
          <a:xfrm>
            <a:off x="1088390" y="279407"/>
            <a:ext cx="7966710" cy="51276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3"/>
          <p:cNvSpPr>
            <a:spLocks noGrp="1"/>
          </p:cNvSpPr>
          <p:nvPr>
            <p:ph type="dt" sz="half" idx="4294967295"/>
          </p:nvPr>
        </p:nvSpPr>
        <p:spPr>
          <a:xfrm>
            <a:off x="0" y="6357958"/>
            <a:ext cx="857224" cy="365125"/>
          </a:xfrm>
          <a:prstGeom prst="rect">
            <a:avLst/>
          </a:prstGeom>
        </p:spPr>
        <p:txBody>
          <a:bodyPr/>
          <a:lstStyle/>
          <a:p>
            <a:r>
              <a:rPr lang="en-US"/>
              <a:t>Slide </a:t>
            </a:r>
            <a:fld id="{E7DEB858-6F0C-4989-91F5-3432790F7D81}" type="slidenum">
              <a:rPr lang="en-US"/>
              <a:pPr/>
              <a:t>6</a:t>
            </a:fld>
            <a:endParaRPr lang="en-US"/>
          </a:p>
        </p:txBody>
      </p:sp>
      <p:sp>
        <p:nvSpPr>
          <p:cNvPr id="217090" name="Rectangle 2"/>
          <p:cNvSpPr>
            <a:spLocks noGrp="1" noChangeArrowheads="1"/>
          </p:cNvSpPr>
          <p:nvPr>
            <p:ph type="title"/>
          </p:nvPr>
        </p:nvSpPr>
        <p:spPr>
          <a:xfrm>
            <a:off x="1219200" y="228600"/>
            <a:ext cx="7643813" cy="1143000"/>
          </a:xfrm>
        </p:spPr>
        <p:txBody>
          <a:bodyPr>
            <a:normAutofit fontScale="90000"/>
          </a:bodyPr>
          <a:lstStyle/>
          <a:p>
            <a:r>
              <a:rPr lang="en-GB"/>
              <a:t>Multiple Regression as an Equation</a:t>
            </a:r>
          </a:p>
        </p:txBody>
      </p:sp>
      <p:sp>
        <p:nvSpPr>
          <p:cNvPr id="217091" name="Rectangle 3"/>
          <p:cNvSpPr>
            <a:spLocks noGrp="1" noChangeArrowheads="1"/>
          </p:cNvSpPr>
          <p:nvPr>
            <p:ph type="body" idx="1"/>
          </p:nvPr>
        </p:nvSpPr>
        <p:spPr>
          <a:xfrm>
            <a:off x="1397000" y="1949450"/>
            <a:ext cx="7042150" cy="2482850"/>
          </a:xfrm>
        </p:spPr>
        <p:txBody>
          <a:bodyPr/>
          <a:lstStyle/>
          <a:p>
            <a:pPr>
              <a:lnSpc>
                <a:spcPct val="90000"/>
              </a:lnSpc>
            </a:pPr>
            <a:r>
              <a:rPr lang="en-GB" sz="4000"/>
              <a:t>With multiple regression the relationship is described using a variation of the equation of a straight line.</a:t>
            </a:r>
          </a:p>
        </p:txBody>
      </p:sp>
      <p:graphicFrame>
        <p:nvGraphicFramePr>
          <p:cNvPr id="217092" name="Object 4"/>
          <p:cNvGraphicFramePr>
            <a:graphicFrameLocks noChangeAspect="1"/>
          </p:cNvGraphicFramePr>
          <p:nvPr/>
        </p:nvGraphicFramePr>
        <p:xfrm>
          <a:off x="1071538" y="4929198"/>
          <a:ext cx="2838450" cy="749300"/>
        </p:xfrm>
        <a:graphic>
          <a:graphicData uri="http://schemas.openxmlformats.org/presentationml/2006/ole">
            <mc:AlternateContent xmlns:mc="http://schemas.openxmlformats.org/markup-compatibility/2006">
              <mc:Choice xmlns:v="urn:schemas-microsoft-com:vml" Requires="v">
                <p:oleObj spid="_x0000_s1051" name="Equation" r:id="rId4" imgW="723600" imgH="190440" progId="Equation.3">
                  <p:embed/>
                </p:oleObj>
              </mc:Choice>
              <mc:Fallback>
                <p:oleObj name="Equation" r:id="rId4" imgW="72360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1538" y="4929198"/>
                        <a:ext cx="2838450" cy="749300"/>
                      </a:xfrm>
                      <a:prstGeom prst="rect">
                        <a:avLst/>
                      </a:prstGeom>
                      <a:solidFill>
                        <a:srgbClr val="FFFF00"/>
                      </a:solidFill>
                      <a:ln w="57150">
                        <a:solidFill>
                          <a:srgbClr val="FFFF00"/>
                        </a:solidFill>
                        <a:miter lim="800000"/>
                        <a:headEnd/>
                        <a:tailEnd/>
                      </a:ln>
                      <a:effectLst>
                        <a:outerShdw blurRad="63500" dist="161645" dir="2700000" algn="ctr" rotWithShape="0">
                          <a:schemeClr val="tx1">
                            <a:alpha val="74998"/>
                          </a:schemeClr>
                        </a:outerShdw>
                      </a:effectLst>
                    </p:spPr>
                  </p:pic>
                </p:oleObj>
              </mc:Fallback>
            </mc:AlternateContent>
          </a:graphicData>
        </a:graphic>
      </p:graphicFrame>
      <p:graphicFrame>
        <p:nvGraphicFramePr>
          <p:cNvPr id="217093" name="Object 5"/>
          <p:cNvGraphicFramePr>
            <a:graphicFrameLocks noChangeAspect="1"/>
          </p:cNvGraphicFramePr>
          <p:nvPr/>
        </p:nvGraphicFramePr>
        <p:xfrm>
          <a:off x="3930650" y="4940300"/>
          <a:ext cx="4900613" cy="749300"/>
        </p:xfrm>
        <a:graphic>
          <a:graphicData uri="http://schemas.openxmlformats.org/presentationml/2006/ole">
            <mc:AlternateContent xmlns:mc="http://schemas.openxmlformats.org/markup-compatibility/2006">
              <mc:Choice xmlns:v="urn:schemas-microsoft-com:vml" Requires="v">
                <p:oleObj spid="_x0000_s1052" name="Equation" r:id="rId6" imgW="1244520" imgH="190440" progId="Equation.3">
                  <p:embed/>
                </p:oleObj>
              </mc:Choice>
              <mc:Fallback>
                <p:oleObj name="Equation" r:id="rId6" imgW="1244520" imgH="1904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0650" y="4940300"/>
                        <a:ext cx="4900613" cy="749300"/>
                      </a:xfrm>
                      <a:prstGeom prst="rect">
                        <a:avLst/>
                      </a:prstGeom>
                      <a:solidFill>
                        <a:srgbClr val="FFFF00"/>
                      </a:solidFill>
                      <a:ln w="57150">
                        <a:solidFill>
                          <a:srgbClr val="FFFF00"/>
                        </a:solidFill>
                        <a:miter lim="800000"/>
                        <a:headEnd/>
                        <a:tailEnd/>
                      </a:ln>
                      <a:effectLst>
                        <a:outerShdw blurRad="63500" dist="161645" dir="2700000" algn="ctr" rotWithShape="0">
                          <a:schemeClr val="tx1">
                            <a:alpha val="74998"/>
                          </a:schemeClr>
                        </a:outerShdw>
                      </a:effec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17090"/>
                                        </p:tgtEl>
                                        <p:attrNameLst>
                                          <p:attrName>style.visibility</p:attrName>
                                        </p:attrNameLst>
                                      </p:cBhvr>
                                      <p:to>
                                        <p:strVal val="visible"/>
                                      </p:to>
                                    </p:set>
                                    <p:animEffect transition="in" filter="dissolve">
                                      <p:cBhvr>
                                        <p:cTn id="7" dur="500"/>
                                        <p:tgtEl>
                                          <p:spTgt spid="2170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7091">
                                            <p:txEl>
                                              <p:pRg st="0" end="0"/>
                                            </p:txEl>
                                          </p:spTgt>
                                        </p:tgtEl>
                                        <p:attrNameLst>
                                          <p:attrName>style.visibility</p:attrName>
                                        </p:attrNameLst>
                                      </p:cBhvr>
                                      <p:to>
                                        <p:strVal val="visible"/>
                                      </p:to>
                                    </p:set>
                                    <p:animEffect transition="in" filter="dissolve">
                                      <p:cBhvr>
                                        <p:cTn id="12" dur="500"/>
                                        <p:tgtEl>
                                          <p:spTgt spid="21709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7092"/>
                                        </p:tgtEl>
                                        <p:attrNameLst>
                                          <p:attrName>style.visibility</p:attrName>
                                        </p:attrNameLst>
                                      </p:cBhvr>
                                      <p:to>
                                        <p:strVal val="visible"/>
                                      </p:to>
                                    </p:set>
                                    <p:animEffect transition="in" filter="wipe(left)">
                                      <p:cBhvr>
                                        <p:cTn id="17" dur="500"/>
                                        <p:tgtEl>
                                          <p:spTgt spid="2170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7093"/>
                                        </p:tgtEl>
                                        <p:attrNameLst>
                                          <p:attrName>style.visibility</p:attrName>
                                        </p:attrNameLst>
                                      </p:cBhvr>
                                      <p:to>
                                        <p:strVal val="visible"/>
                                      </p:to>
                                    </p:set>
                                    <p:animEffect transition="in" filter="wipe(left)">
                                      <p:cBhvr>
                                        <p:cTn id="22" dur="500"/>
                                        <p:tgtEl>
                                          <p:spTgt spid="217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autoUpdateAnimBg="0"/>
      <p:bldP spid="21709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816F9314-7AF6-448A-A696-CF7A904E7AAC}" type="slidenum">
              <a:rPr lang="en-US"/>
              <a:pPr/>
              <a:t>7</a:t>
            </a:fld>
            <a:endParaRPr lang="en-US"/>
          </a:p>
        </p:txBody>
      </p:sp>
      <p:sp>
        <p:nvSpPr>
          <p:cNvPr id="222210" name="Rectangle 2"/>
          <p:cNvSpPr>
            <a:spLocks noGrp="1" noChangeArrowheads="1"/>
          </p:cNvSpPr>
          <p:nvPr>
            <p:ph type="title"/>
          </p:nvPr>
        </p:nvSpPr>
        <p:spPr>
          <a:xfrm>
            <a:off x="1143000" y="228600"/>
            <a:ext cx="7772400" cy="1143000"/>
          </a:xfrm>
          <a:noFill/>
          <a:ln/>
        </p:spPr>
        <p:txBody>
          <a:bodyPr/>
          <a:lstStyle/>
          <a:p>
            <a:r>
              <a:rPr lang="en-GB" i="1">
                <a:sym typeface="Symbol" pitchFamily="18" charset="2"/>
              </a:rPr>
              <a:t>b</a:t>
            </a:r>
            <a:r>
              <a:rPr lang="en-GB" i="1" baseline="-25000"/>
              <a:t>0</a:t>
            </a:r>
            <a:endParaRPr lang="en-GB"/>
          </a:p>
        </p:txBody>
      </p:sp>
      <p:sp>
        <p:nvSpPr>
          <p:cNvPr id="222211" name="Rectangle 3"/>
          <p:cNvSpPr>
            <a:spLocks noGrp="1" noChangeArrowheads="1"/>
          </p:cNvSpPr>
          <p:nvPr>
            <p:ph type="body" idx="1"/>
          </p:nvPr>
        </p:nvSpPr>
        <p:spPr>
          <a:xfrm>
            <a:off x="1524000" y="1714500"/>
            <a:ext cx="7277100" cy="4311650"/>
          </a:xfrm>
          <a:noFill/>
          <a:ln/>
        </p:spPr>
        <p:txBody>
          <a:bodyPr/>
          <a:lstStyle/>
          <a:p>
            <a:pPr>
              <a:lnSpc>
                <a:spcPct val="90000"/>
              </a:lnSpc>
              <a:spcAft>
                <a:spcPct val="50000"/>
              </a:spcAft>
            </a:pPr>
            <a:r>
              <a:rPr lang="en-GB" sz="4000" i="1">
                <a:sym typeface="Symbol" pitchFamily="18" charset="2"/>
              </a:rPr>
              <a:t>b</a:t>
            </a:r>
            <a:r>
              <a:rPr lang="en-GB" sz="4000" i="1" baseline="-25000"/>
              <a:t>0</a:t>
            </a:r>
            <a:r>
              <a:rPr lang="en-GB" sz="4000" i="1" baseline="-25000">
                <a:effectLst>
                  <a:outerShdw blurRad="38100" dist="38100" dir="2700000" algn="tl">
                    <a:srgbClr val="C0C0C0"/>
                  </a:outerShdw>
                </a:effectLst>
              </a:rPr>
              <a:t> </a:t>
            </a:r>
            <a:r>
              <a:rPr lang="en-GB" sz="4000"/>
              <a:t>is the intercept</a:t>
            </a:r>
            <a:r>
              <a:rPr lang="en-GB" sz="3600"/>
              <a:t>.</a:t>
            </a:r>
          </a:p>
          <a:p>
            <a:pPr>
              <a:lnSpc>
                <a:spcPct val="90000"/>
              </a:lnSpc>
              <a:spcAft>
                <a:spcPct val="50000"/>
              </a:spcAft>
            </a:pPr>
            <a:r>
              <a:rPr lang="en-GB" sz="3600"/>
              <a:t>The intercept is the value of the Y variable when all Xs = 0.</a:t>
            </a:r>
          </a:p>
          <a:p>
            <a:pPr>
              <a:lnSpc>
                <a:spcPct val="90000"/>
              </a:lnSpc>
              <a:spcAft>
                <a:spcPct val="50000"/>
              </a:spcAft>
            </a:pPr>
            <a:r>
              <a:rPr lang="en-GB" sz="4000"/>
              <a:t>This is the point at which the regression plane crosses the Y-axis (vertical).</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2210"/>
                                        </p:tgtEl>
                                        <p:attrNameLst>
                                          <p:attrName>style.visibility</p:attrName>
                                        </p:attrNameLst>
                                      </p:cBhvr>
                                      <p:to>
                                        <p:strVal val="visible"/>
                                      </p:to>
                                    </p:set>
                                    <p:animEffect transition="in" filter="dissolve">
                                      <p:cBhvr>
                                        <p:cTn id="7" dur="500"/>
                                        <p:tgtEl>
                                          <p:spTgt spid="222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2211"/>
                                        </p:tgtEl>
                                        <p:attrNameLst>
                                          <p:attrName>style.visibility</p:attrName>
                                        </p:attrNameLst>
                                      </p:cBhvr>
                                      <p:to>
                                        <p:strVal val="visible"/>
                                      </p:to>
                                    </p:set>
                                    <p:animEffect transition="in" filter="dissolve">
                                      <p:cBhvr>
                                        <p:cTn id="12" dur="1000"/>
                                        <p:tgtEl>
                                          <p:spTgt spid="222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0" grpId="0" animBg="1" autoUpdateAnimBg="0"/>
      <p:bldP spid="222211"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40ED972A-E858-4FF6-9549-CABC05A17788}" type="slidenum">
              <a:rPr lang="en-US"/>
              <a:pPr/>
              <a:t>8</a:t>
            </a:fld>
            <a:endParaRPr lang="en-US"/>
          </a:p>
        </p:txBody>
      </p:sp>
      <p:sp>
        <p:nvSpPr>
          <p:cNvPr id="224258" name="Rectangle 2"/>
          <p:cNvSpPr>
            <a:spLocks noGrp="1" noChangeArrowheads="1"/>
          </p:cNvSpPr>
          <p:nvPr>
            <p:ph type="title"/>
          </p:nvPr>
        </p:nvSpPr>
        <p:spPr>
          <a:xfrm>
            <a:off x="1841500" y="228600"/>
            <a:ext cx="6235700" cy="1143000"/>
          </a:xfrm>
          <a:noFill/>
          <a:ln/>
        </p:spPr>
        <p:txBody>
          <a:bodyPr/>
          <a:lstStyle/>
          <a:p>
            <a:r>
              <a:rPr lang="en-GB">
                <a:sym typeface="Symbol" pitchFamily="18" charset="2"/>
              </a:rPr>
              <a:t>Beta Values</a:t>
            </a:r>
            <a:endParaRPr lang="en-GB" i="1" baseline="-25000"/>
          </a:p>
        </p:txBody>
      </p:sp>
      <p:sp>
        <p:nvSpPr>
          <p:cNvPr id="224259" name="Rectangle 3"/>
          <p:cNvSpPr>
            <a:spLocks noGrp="1" noChangeArrowheads="1"/>
          </p:cNvSpPr>
          <p:nvPr>
            <p:ph type="body" idx="1"/>
          </p:nvPr>
        </p:nvSpPr>
        <p:spPr>
          <a:xfrm>
            <a:off x="1333500" y="2012950"/>
            <a:ext cx="7467600" cy="4025900"/>
          </a:xfrm>
          <a:noFill/>
          <a:ln/>
        </p:spPr>
        <p:txBody>
          <a:bodyPr/>
          <a:lstStyle/>
          <a:p>
            <a:r>
              <a:rPr lang="en-GB" sz="3600" i="1">
                <a:sym typeface="Symbol" pitchFamily="18" charset="2"/>
              </a:rPr>
              <a:t>b</a:t>
            </a:r>
            <a:r>
              <a:rPr lang="en-GB" sz="3600" i="1" baseline="-25000"/>
              <a:t>1</a:t>
            </a:r>
            <a:r>
              <a:rPr lang="en-GB" sz="3600" i="1" baseline="-25000">
                <a:effectLst>
                  <a:outerShdw blurRad="38100" dist="38100" dir="2700000" algn="tl">
                    <a:srgbClr val="C0C0C0"/>
                  </a:outerShdw>
                </a:effectLst>
              </a:rPr>
              <a:t> </a:t>
            </a:r>
            <a:r>
              <a:rPr lang="en-GB" sz="3600"/>
              <a:t>is the regression coefficient for variable 1.</a:t>
            </a:r>
          </a:p>
          <a:p>
            <a:r>
              <a:rPr lang="en-GB" sz="3600" i="1">
                <a:sym typeface="Symbol" pitchFamily="18" charset="2"/>
              </a:rPr>
              <a:t>b</a:t>
            </a:r>
            <a:r>
              <a:rPr lang="en-GB" sz="3600" i="1" baseline="-25000"/>
              <a:t>2</a:t>
            </a:r>
            <a:r>
              <a:rPr lang="en-GB" sz="3600" i="1" baseline="-25000">
                <a:effectLst>
                  <a:outerShdw blurRad="38100" dist="38100" dir="2700000" algn="tl">
                    <a:srgbClr val="C0C0C0"/>
                  </a:outerShdw>
                </a:effectLst>
              </a:rPr>
              <a:t> </a:t>
            </a:r>
            <a:r>
              <a:rPr lang="en-GB" sz="3600"/>
              <a:t>is the regression coefficient for variable 2.</a:t>
            </a:r>
          </a:p>
          <a:p>
            <a:r>
              <a:rPr lang="en-GB" sz="3600" i="1">
                <a:sym typeface="Symbol" pitchFamily="18" charset="2"/>
              </a:rPr>
              <a:t>b</a:t>
            </a:r>
            <a:r>
              <a:rPr lang="en-GB" sz="3600" i="1" baseline="-25000"/>
              <a:t>n</a:t>
            </a:r>
            <a:r>
              <a:rPr lang="en-GB" sz="3600" i="1" baseline="-25000">
                <a:effectLst>
                  <a:outerShdw blurRad="38100" dist="38100" dir="2700000" algn="tl">
                    <a:srgbClr val="C0C0C0"/>
                  </a:outerShdw>
                </a:effectLst>
              </a:rPr>
              <a:t> </a:t>
            </a:r>
            <a:r>
              <a:rPr lang="en-GB" sz="3600"/>
              <a:t>is the regression coefficient for </a:t>
            </a:r>
            <a:r>
              <a:rPr lang="en-GB" sz="3600" i="1"/>
              <a:t>n</a:t>
            </a:r>
            <a:r>
              <a:rPr lang="en-GB" sz="3600" baseline="30000"/>
              <a:t>th</a:t>
            </a:r>
            <a:r>
              <a:rPr lang="en-GB" sz="3600"/>
              <a:t> variable.</a:t>
            </a:r>
            <a:endParaRPr lang="en-GB" sz="40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24258"/>
                                        </p:tgtEl>
                                        <p:attrNameLst>
                                          <p:attrName>style.visibility</p:attrName>
                                        </p:attrNameLst>
                                      </p:cBhvr>
                                      <p:to>
                                        <p:strVal val="visible"/>
                                      </p:to>
                                    </p:set>
                                    <p:animEffect transition="in" filter="dissolve">
                                      <p:cBhvr>
                                        <p:cTn id="7" dur="500"/>
                                        <p:tgtEl>
                                          <p:spTgt spid="224258"/>
                                        </p:tgtEl>
                                      </p:cBhvr>
                                    </p:animEffect>
                                  </p:childTnLst>
                                </p:cTn>
                              </p:par>
                            </p:childTnLst>
                          </p:cTn>
                        </p:par>
                        <p:par>
                          <p:cTn id="8" fill="hold">
                            <p:stCondLst>
                              <p:cond delay="500"/>
                            </p:stCondLst>
                            <p:childTnLst>
                              <p:par>
                                <p:cTn id="9" presetID="9" presetClass="entr" presetSubtype="0" fill="hold" grpId="0" nodeType="afterEffect">
                                  <p:stCondLst>
                                    <p:cond delay="1000"/>
                                  </p:stCondLst>
                                  <p:childTnLst>
                                    <p:set>
                                      <p:cBhvr>
                                        <p:cTn id="10" dur="1" fill="hold">
                                          <p:stCondLst>
                                            <p:cond delay="0"/>
                                          </p:stCondLst>
                                        </p:cTn>
                                        <p:tgtEl>
                                          <p:spTgt spid="224259">
                                            <p:txEl>
                                              <p:pRg st="0" end="0"/>
                                            </p:txEl>
                                          </p:spTgt>
                                        </p:tgtEl>
                                        <p:attrNameLst>
                                          <p:attrName>style.visibility</p:attrName>
                                        </p:attrNameLst>
                                      </p:cBhvr>
                                      <p:to>
                                        <p:strVal val="visible"/>
                                      </p:to>
                                    </p:set>
                                    <p:animEffect transition="in" filter="dissolve">
                                      <p:cBhvr>
                                        <p:cTn id="11" dur="500"/>
                                        <p:tgtEl>
                                          <p:spTgt spid="224259">
                                            <p:txEl>
                                              <p:pRg st="0" end="0"/>
                                            </p:txEl>
                                          </p:spTgt>
                                        </p:tgtEl>
                                      </p:cBhvr>
                                    </p:animEffect>
                                  </p:childTnLst>
                                </p:cTn>
                              </p:par>
                            </p:childTnLst>
                          </p:cTn>
                        </p:par>
                        <p:par>
                          <p:cTn id="12" fill="hold">
                            <p:stCondLst>
                              <p:cond delay="2000"/>
                            </p:stCondLst>
                            <p:childTnLst>
                              <p:par>
                                <p:cTn id="13" presetID="9" presetClass="entr" presetSubtype="0" fill="hold" grpId="0" nodeType="afterEffect">
                                  <p:stCondLst>
                                    <p:cond delay="1000"/>
                                  </p:stCondLst>
                                  <p:childTnLst>
                                    <p:set>
                                      <p:cBhvr>
                                        <p:cTn id="14" dur="1" fill="hold">
                                          <p:stCondLst>
                                            <p:cond delay="0"/>
                                          </p:stCondLst>
                                        </p:cTn>
                                        <p:tgtEl>
                                          <p:spTgt spid="224259">
                                            <p:txEl>
                                              <p:pRg st="1" end="1"/>
                                            </p:txEl>
                                          </p:spTgt>
                                        </p:tgtEl>
                                        <p:attrNameLst>
                                          <p:attrName>style.visibility</p:attrName>
                                        </p:attrNameLst>
                                      </p:cBhvr>
                                      <p:to>
                                        <p:strVal val="visible"/>
                                      </p:to>
                                    </p:set>
                                    <p:animEffect transition="in" filter="dissolve">
                                      <p:cBhvr>
                                        <p:cTn id="15" dur="500"/>
                                        <p:tgtEl>
                                          <p:spTgt spid="224259">
                                            <p:txEl>
                                              <p:pRg st="1" end="1"/>
                                            </p:txEl>
                                          </p:spTgt>
                                        </p:tgtEl>
                                      </p:cBhvr>
                                    </p:animEffect>
                                  </p:childTnLst>
                                </p:cTn>
                              </p:par>
                            </p:childTnLst>
                          </p:cTn>
                        </p:par>
                        <p:par>
                          <p:cTn id="16" fill="hold">
                            <p:stCondLst>
                              <p:cond delay="3500"/>
                            </p:stCondLst>
                            <p:childTnLst>
                              <p:par>
                                <p:cTn id="17" presetID="9" presetClass="entr" presetSubtype="0" fill="hold" grpId="0" nodeType="afterEffect">
                                  <p:stCondLst>
                                    <p:cond delay="1000"/>
                                  </p:stCondLst>
                                  <p:childTnLst>
                                    <p:set>
                                      <p:cBhvr>
                                        <p:cTn id="18" dur="1" fill="hold">
                                          <p:stCondLst>
                                            <p:cond delay="0"/>
                                          </p:stCondLst>
                                        </p:cTn>
                                        <p:tgtEl>
                                          <p:spTgt spid="224259">
                                            <p:txEl>
                                              <p:pRg st="2" end="2"/>
                                            </p:txEl>
                                          </p:spTgt>
                                        </p:tgtEl>
                                        <p:attrNameLst>
                                          <p:attrName>style.visibility</p:attrName>
                                        </p:attrNameLst>
                                      </p:cBhvr>
                                      <p:to>
                                        <p:strVal val="visible"/>
                                      </p:to>
                                    </p:set>
                                    <p:animEffect transition="in" filter="dissolve">
                                      <p:cBhvr>
                                        <p:cTn id="19" dur="500"/>
                                        <p:tgtEl>
                                          <p:spTgt spid="2242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8" grpId="0" animBg="1" autoUpdateAnimBg="0"/>
      <p:bldP spid="224259" grpId="0" build="p" autoUpdateAnimBg="0" advAuto="100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357958"/>
            <a:ext cx="857224" cy="365125"/>
          </a:xfrm>
          <a:prstGeom prst="rect">
            <a:avLst/>
          </a:prstGeom>
        </p:spPr>
        <p:txBody>
          <a:bodyPr/>
          <a:lstStyle/>
          <a:p>
            <a:r>
              <a:rPr lang="en-US"/>
              <a:t>Slide </a:t>
            </a:r>
            <a:fld id="{8DE2FFD2-C98F-4204-AB7B-8FBD7E1A190F}" type="slidenum">
              <a:rPr lang="en-US"/>
              <a:pPr/>
              <a:t>9</a:t>
            </a:fld>
            <a:endParaRPr lang="en-US"/>
          </a:p>
        </p:txBody>
      </p:sp>
      <p:sp>
        <p:nvSpPr>
          <p:cNvPr id="26626" name="Rectangle 2"/>
          <p:cNvSpPr>
            <a:spLocks noGrp="1" noChangeArrowheads="1"/>
          </p:cNvSpPr>
          <p:nvPr>
            <p:ph type="title"/>
          </p:nvPr>
        </p:nvSpPr>
        <p:spPr/>
        <p:txBody>
          <a:bodyPr>
            <a:normAutofit fontScale="90000"/>
          </a:bodyPr>
          <a:lstStyle/>
          <a:p>
            <a:r>
              <a:rPr lang="en-GB" dirty="0" smtClean="0"/>
              <a:t>The Model with Two Predictors</a:t>
            </a:r>
            <a:endParaRPr lang="en-US" dirty="0"/>
          </a:p>
        </p:txBody>
      </p:sp>
      <p:sp>
        <p:nvSpPr>
          <p:cNvPr id="37894" name="Text Box 6"/>
          <p:cNvSpPr txBox="1">
            <a:spLocks noChangeArrowheads="1"/>
          </p:cNvSpPr>
          <p:nvPr/>
        </p:nvSpPr>
        <p:spPr bwMode="auto">
          <a:xfrm>
            <a:off x="857224" y="4000504"/>
            <a:ext cx="571504"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endParaRPr kumimoji="0" lang="en-US" sz="2400" b="0" i="0" u="none" strike="noStrike" cap="none" normalizeH="0" baseline="0" dirty="0" smtClean="0">
              <a:ln>
                <a:noFill/>
              </a:ln>
              <a:solidFill>
                <a:schemeClr val="tx1"/>
              </a:solidFill>
              <a:effectLst/>
              <a:latin typeface="+mj-lt"/>
              <a:cs typeface="Arial" pitchFamily="34" charset="0"/>
            </a:endParaRPr>
          </a:p>
        </p:txBody>
      </p:sp>
      <p:pic>
        <p:nvPicPr>
          <p:cNvPr id="2" name="Picture 1"/>
          <p:cNvPicPr>
            <a:picLocks noChangeAspect="1"/>
          </p:cNvPicPr>
          <p:nvPr/>
        </p:nvPicPr>
        <p:blipFill>
          <a:blip r:embed="rId2"/>
          <a:stretch>
            <a:fillRect/>
          </a:stretch>
        </p:blipFill>
        <p:spPr>
          <a:xfrm>
            <a:off x="1727211" y="1854200"/>
            <a:ext cx="7020306" cy="4304284"/>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3769</TotalTime>
  <Words>1564</Words>
  <Application>Microsoft Macintosh PowerPoint</Application>
  <PresentationFormat>On-screen Show (4:3)</PresentationFormat>
  <Paragraphs>226</Paragraphs>
  <Slides>46</Slides>
  <Notes>19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DiscStat Lecture</vt:lpstr>
      <vt:lpstr>Equation</vt:lpstr>
      <vt:lpstr>Multiple Regression</vt:lpstr>
      <vt:lpstr>Aims</vt:lpstr>
      <vt:lpstr>What is Multiple Regression?</vt:lpstr>
      <vt:lpstr>Regression: An Example</vt:lpstr>
      <vt:lpstr>PowerPoint Presentation</vt:lpstr>
      <vt:lpstr>Multiple Regression as an Equation</vt:lpstr>
      <vt:lpstr>b0</vt:lpstr>
      <vt:lpstr>Beta Values</vt:lpstr>
      <vt:lpstr>The Model with Two Predictors</vt:lpstr>
      <vt:lpstr>Methods of Regression</vt:lpstr>
      <vt:lpstr>PowerPoint Presentation</vt:lpstr>
      <vt:lpstr>Hierarchical Regression</vt:lpstr>
      <vt:lpstr>Hierarchical Regression</vt:lpstr>
      <vt:lpstr>Forced Entry Regression</vt:lpstr>
      <vt:lpstr>Stepwise Regression I</vt:lpstr>
      <vt:lpstr>Stepwise Regression II</vt:lpstr>
      <vt:lpstr>Semi-Partial Correlation</vt:lpstr>
      <vt:lpstr>Semi-Partial Correlation in Regression</vt:lpstr>
      <vt:lpstr>Problems with Stepwise Methods </vt:lpstr>
      <vt:lpstr>Doing Multiple Regression</vt:lpstr>
      <vt:lpstr>Doing Multiple Regression</vt:lpstr>
      <vt:lpstr>Regression Statistics</vt:lpstr>
      <vt:lpstr>Regression Diagnostics</vt:lpstr>
      <vt:lpstr>Output: Model Summary</vt:lpstr>
      <vt:lpstr>R and R2 </vt:lpstr>
      <vt:lpstr>Output: ANOVA</vt:lpstr>
      <vt:lpstr>Analysis of Variance: ANOVA</vt:lpstr>
      <vt:lpstr>Output: betas</vt:lpstr>
      <vt:lpstr>How to Interpret Beta Values </vt:lpstr>
      <vt:lpstr>Beta Values</vt:lpstr>
      <vt:lpstr>PowerPoint Presentation</vt:lpstr>
      <vt:lpstr>Standardised Beta Values</vt:lpstr>
      <vt:lpstr>Interpreting Standardised Betas</vt:lpstr>
      <vt:lpstr>Reporting the Model</vt:lpstr>
      <vt:lpstr>How well does the Model fit the data? </vt:lpstr>
      <vt:lpstr>Standardized Residuals </vt:lpstr>
      <vt:lpstr>Cook’s Distance</vt:lpstr>
      <vt:lpstr>Generalization </vt:lpstr>
      <vt:lpstr>Straightforward Assumptions </vt:lpstr>
      <vt:lpstr>The More Tricky Assumptions</vt:lpstr>
      <vt:lpstr>Multicollinearity</vt:lpstr>
      <vt:lpstr>PowerPoint Presentation</vt:lpstr>
      <vt:lpstr>Checking Assumptions about Errors</vt:lpstr>
      <vt:lpstr>Regression Plots</vt:lpstr>
      <vt:lpstr>Homoscedasticity: ZRESID vs. ZPRED</vt:lpstr>
      <vt:lpstr>Normality of Errors: Histograms and P-P plots</vt:lpstr>
    </vt:vector>
  </TitlesOfParts>
  <Company>University of Sussex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Zoe Field</cp:lastModifiedBy>
  <cp:revision>110</cp:revision>
  <dcterms:created xsi:type="dcterms:W3CDTF">2010-10-05T07:56:41Z</dcterms:created>
  <dcterms:modified xsi:type="dcterms:W3CDTF">2013-03-01T10:09:35Z</dcterms:modified>
</cp:coreProperties>
</file>